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327" r:id="rId2"/>
    <p:sldId id="348" r:id="rId3"/>
    <p:sldId id="325" r:id="rId4"/>
    <p:sldId id="330" r:id="rId5"/>
    <p:sldId id="328" r:id="rId6"/>
    <p:sldId id="331" r:id="rId7"/>
    <p:sldId id="332" r:id="rId8"/>
    <p:sldId id="297" r:id="rId9"/>
    <p:sldId id="257" r:id="rId10"/>
    <p:sldId id="333" r:id="rId11"/>
    <p:sldId id="298" r:id="rId12"/>
    <p:sldId id="339" r:id="rId13"/>
    <p:sldId id="340" r:id="rId14"/>
    <p:sldId id="341" r:id="rId15"/>
    <p:sldId id="337" r:id="rId16"/>
    <p:sldId id="342" r:id="rId17"/>
    <p:sldId id="343" r:id="rId18"/>
    <p:sldId id="335" r:id="rId19"/>
    <p:sldId id="336" r:id="rId20"/>
    <p:sldId id="344" r:id="rId21"/>
    <p:sldId id="345" r:id="rId22"/>
    <p:sldId id="347" r:id="rId23"/>
    <p:sldId id="346" r:id="rId24"/>
    <p:sldId id="353" r:id="rId25"/>
    <p:sldId id="354" r:id="rId26"/>
    <p:sldId id="355" r:id="rId27"/>
    <p:sldId id="338" r:id="rId28"/>
    <p:sldId id="334" r:id="rId29"/>
    <p:sldId id="350" r:id="rId30"/>
    <p:sldId id="349" r:id="rId31"/>
    <p:sldId id="351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53"/>
            <p14:sldId id="354"/>
            <p14:sldId id="355"/>
            <p14:sldId id="338"/>
            <p14:sldId id="334"/>
            <p14:sldId id="350"/>
            <p14:sldId id="349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FFFF00"/>
    <a:srgbClr val="33CC33"/>
    <a:srgbClr val="FF3300"/>
    <a:srgbClr val="FF9900"/>
    <a:srgbClr val="00CC99"/>
    <a:srgbClr val="FF9933"/>
    <a:srgbClr val="66FF33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5" autoAdjust="0"/>
    <p:restoredTop sz="95366" autoAdjust="0"/>
  </p:normalViewPr>
  <p:slideViewPr>
    <p:cSldViewPr>
      <p:cViewPr varScale="1">
        <p:scale>
          <a:sx n="89" d="100"/>
          <a:sy n="89" d="100"/>
        </p:scale>
        <p:origin x="121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25.6.2019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25.6.2019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25.6.2019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25.6.2019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25.6.2019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25.6.2019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25.6.2019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25.6.2019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25.6.2019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25.6.2019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25.6.2019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25.6.2019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9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1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6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7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8.png"/><Relationship Id="rId7" Type="http://schemas.openxmlformats.org/officeDocument/2006/relationships/image" Target="../media/image11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60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59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1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4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9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12" Type="http://schemas.openxmlformats.org/officeDocument/2006/relationships/hyperlink" Target="https://cdn2.wpbeginner.com/wp-content/uploads/2018/12/createdatabase.jpg" TargetMode="External"/><Relationship Id="rId2" Type="http://schemas.openxmlformats.org/officeDocument/2006/relationships/hyperlink" Target="https://cdn4.wpbeginner.com/wp-content/uploads/2018/12/setphpmyadmi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hyperlink" Target="https://cdn.wpbeginner.com/wp-content/uploads/2018/12/loginphpmyadmin.jpg" TargetMode="External"/><Relationship Id="rId4" Type="http://schemas.openxmlformats.org/officeDocument/2006/relationships/hyperlink" Target="https://www.wpbeginner.com/wp-tutorials/how-to-install-wordpress-on-your-windows-computer-using-wamp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72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6.png"/><Relationship Id="rId17" Type="http://schemas.openxmlformats.org/officeDocument/2006/relationships/image" Target="../media/image78.png"/><Relationship Id="rId2" Type="http://schemas.openxmlformats.org/officeDocument/2006/relationships/image" Target="../media/image71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73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80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79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1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81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11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6.png"/><Relationship Id="rId14" Type="http://schemas.openxmlformats.org/officeDocument/2006/relationships/hyperlink" Target="https://github.com/oda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83.png"/><Relationship Id="rId10" Type="http://schemas.openxmlformats.org/officeDocument/2006/relationships/image" Target="../media/image11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11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89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s://wordpress.org/showcase/files/2015/11/9b5e0319-9342-43b3-a469-3eaa83225e59-1.png?w=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com.br/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wordpress.org/" TargetMode="External"/><Relationship Id="rId4" Type="http://schemas.openxmlformats.org/officeDocument/2006/relationships/hyperlink" Target="https://www.rollingstones.com/" TargetMode="Externa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3.png"/><Relationship Id="rId7" Type="http://schemas.openxmlformats.org/officeDocument/2006/relationships/image" Target="../media/image16.png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6.png"/><Relationship Id="rId5" Type="http://schemas.openxmlformats.org/officeDocument/2006/relationships/hyperlink" Target="https://docs.gimp.org/" TargetMode="External"/><Relationship Id="rId10" Type="http://schemas.openxmlformats.org/officeDocument/2006/relationships/hyperlink" Target="https://github.com/VelinSkenderov/HTML-Task_20170221-/blob/master/WEB%20Analytics/WordPress/Graphic%20Design/%D0%93%D0%BB%D0%BE%D1%81%D0%B0%D1%80%D0%B8%D0%B9%20%D0%BD%D0%B0%20GIMP%20%D0%A0%D0%B0%D0%B7%D1%80%D0%B0%D0%B1%D0%BE%D1%82%D1%87%D0%B8%D0%BA%D0%B0%20(wiki.gimp.org).pdf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docs.gimp.org/2.10/en/bibliography.html#bibliography-online-gp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6.png"/><Relationship Id="rId3" Type="http://schemas.openxmlformats.org/officeDocument/2006/relationships/hyperlink" Target="http://www.online-image-editor.com/" TargetMode="External"/><Relationship Id="rId7" Type="http://schemas.openxmlformats.org/officeDocument/2006/relationships/hyperlink" Target="https://ezgif.com/maker/ezgif-2-9962cfdea1f7-webp-webp/ezgif-2-9962cfdea1f7.webp" TargetMode="External"/><Relationship Id="rId12" Type="http://schemas.openxmlformats.org/officeDocument/2006/relationships/image" Target="../media/image102.gif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1.gif"/><Relationship Id="rId5" Type="http://schemas.openxmlformats.org/officeDocument/2006/relationships/hyperlink" Target="http://gimp.bgschool.bg/index.html" TargetMode="External"/><Relationship Id="rId10" Type="http://schemas.openxmlformats.org/officeDocument/2006/relationships/hyperlink" Target="https://ezgif.com/" TargetMode="External"/><Relationship Id="rId4" Type="http://schemas.openxmlformats.org/officeDocument/2006/relationships/image" Target="../media/image98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Frank_Mittelbach" TargetMode="External"/><Relationship Id="rId13" Type="http://schemas.openxmlformats.org/officeDocument/2006/relationships/image" Target="../media/image107.jpeg"/><Relationship Id="rId3" Type="http://schemas.openxmlformats.org/officeDocument/2006/relationships/image" Target="../media/image11.png"/><Relationship Id="rId7" Type="http://schemas.openxmlformats.org/officeDocument/2006/relationships/hyperlink" Target="https://ru.wikipedia.org/wiki/&#1051;&#1101;&#1084;&#1087;&#1086;&#1088;&#1090;,_&#1051;&#1077;&#1089;&#1083;&#1080;" TargetMode="External"/><Relationship Id="rId12" Type="http://schemas.openxmlformats.org/officeDocument/2006/relationships/image" Target="../media/image10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hyperlink" Target="https://en.wikipedia.org/wiki/TeX" TargetMode="External"/><Relationship Id="rId10" Type="http://schemas.openxmlformats.org/officeDocument/2006/relationships/image" Target="../media/image104.png"/><Relationship Id="rId4" Type="http://schemas.openxmlformats.org/officeDocument/2006/relationships/hyperlink" Target="https://bg.wikipedia.org/wiki/&#1044;&#1086;&#1085;&#1072;&#1083;&#1076;_&#1050;&#1085;&#1091;&#1090;" TargetMode="External"/><Relationship Id="rId9" Type="http://schemas.openxmlformats.org/officeDocument/2006/relationships/hyperlink" Target="https://www.latex-project.org/" TargetMode="External"/><Relationship Id="rId14" Type="http://schemas.openxmlformats.org/officeDocument/2006/relationships/image" Target="../media/image10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hyperlink" Target="https://www.latex-project.org/" TargetMode="External"/><Relationship Id="rId3" Type="http://schemas.openxmlformats.org/officeDocument/2006/relationships/hyperlink" Target="https://bg.wikipedia.org/wiki/LaTeX" TargetMode="External"/><Relationship Id="rId7" Type="http://schemas.openxmlformats.org/officeDocument/2006/relationships/hyperlink" Target="https://texfaq.org/FAQ-latex2e" TargetMode="External"/><Relationship Id="rId12" Type="http://schemas.openxmlformats.org/officeDocument/2006/relationships/hyperlink" Target="https://bg.wikipedia.org/wiki/LaTeX#%D0%9F%D1%80%D0%B8%D0%BC%D0%B5%D1%80" TargetMode="External"/><Relationship Id="rId17" Type="http://schemas.openxmlformats.org/officeDocument/2006/relationships/hyperlink" Target="https://bg.wikipedia.org/wiki/&#1045;&#1079;&#1080;&#1082;_&#1079;&#1072;_&#1084;&#1072;&#1088;&#1082;&#1080;&#1088;&#1072;&#1085;&#1077;" TargetMode="External"/><Relationship Id="rId2" Type="http://schemas.openxmlformats.org/officeDocument/2006/relationships/image" Target="../media/image16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XML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www.researchgate.net/profile/Frank_Mittelbach" TargetMode="External"/><Relationship Id="rId15" Type="http://schemas.openxmlformats.org/officeDocument/2006/relationships/hyperlink" Target="https://www.latex-project.org/latex3/" TargetMode="External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hyperlink" Target="https://upload.wikimedia.org/wikipedia/commons/0/09/LaTeX_hello.png" TargetMode="External"/><Relationship Id="rId1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-project.org/" TargetMode="External"/><Relationship Id="rId13" Type="http://schemas.openxmlformats.org/officeDocument/2006/relationships/hyperlink" Target="https://en.wikipedia.org/wiki/TeX" TargetMode="External"/><Relationship Id="rId1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05.png"/><Relationship Id="rId12" Type="http://schemas.openxmlformats.org/officeDocument/2006/relationships/image" Target="../media/image113.png"/><Relationship Id="rId17" Type="http://schemas.openxmlformats.org/officeDocument/2006/relationships/hyperlink" Target="https://texfaq.org/FAQ-latex2e" TargetMode="External"/><Relationship Id="rId2" Type="http://schemas.openxmlformats.org/officeDocument/2006/relationships/hyperlink" Target="https://www.ctan.org/tex-archive/systems" TargetMode="External"/><Relationship Id="rId16" Type="http://schemas.openxmlformats.org/officeDocument/2006/relationships/image" Target="../media/image10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LaTeX" TargetMode="External"/><Relationship Id="rId11" Type="http://schemas.openxmlformats.org/officeDocument/2006/relationships/hyperlink" Target="../Graphic%20Design/Temp/James%20Patterson%20AUTHOR.png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15.png"/><Relationship Id="rId10" Type="http://schemas.openxmlformats.org/officeDocument/2006/relationships/hyperlink" Target="http://gunkies.org/wiki/VMS" TargetMode="External"/><Relationship Id="rId19" Type="http://schemas.openxmlformats.org/officeDocument/2006/relationships/hyperlink" Target="https://www.ctan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04.png"/><Relationship Id="rId1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hyperlink" Target="https://bg.wikipedia.org/wiki/LaTeX#%D0%9F%D1%80%D0%B8%D0%BC%D0%B5%D1%80" TargetMode="External"/><Relationship Id="rId7" Type="http://schemas.openxmlformats.org/officeDocument/2006/relationships/hyperlink" Target="https://www.latex-project.org/" TargetMode="External"/><Relationship Id="rId12" Type="http://schemas.openxmlformats.org/officeDocument/2006/relationships/image" Target="../media/image1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20.png"/><Relationship Id="rId5" Type="http://schemas.openxmlformats.org/officeDocument/2006/relationships/hyperlink" Target="https://bg.wikipedia.org/wiki/LaTeX" TargetMode="External"/><Relationship Id="rId10" Type="http://schemas.openxmlformats.org/officeDocument/2006/relationships/image" Target="../media/image119.png"/><Relationship Id="rId4" Type="http://schemas.openxmlformats.org/officeDocument/2006/relationships/image" Target="../media/image16.png"/><Relationship Id="rId9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PDF" TargetMode="External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hyperlink" Target="https://github.com/VelinSkenderov/HTML-Task_20170221-/blob/master/WEB%20Analytics/WordPress/LaTeX/%D0%9D%D0%B5%20%D0%BC%D0%BD%D0%BE%D0%B3%D0%BE%20%D0%BA%D1%80%D0%B0%D1%82%D0%BA%D0%BE%20%D0%B2%D1%8A%D0%B2%D0%B5%D0%B4%D0%B5%D0%BD%D0%B8%D0%B5%20%D0%B2%20LATEX2%CE%B5%20(TeXdoc.net%2C%20lshort-bg)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wordpress-security/" TargetMode="External"/><Relationship Id="rId13" Type="http://schemas.openxmlformats.org/officeDocument/2006/relationships/hyperlink" Target="https://safebrowsing.google.com/" TargetMode="External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12" Type="http://schemas.openxmlformats.org/officeDocument/2006/relationships/image" Target="../media/image130.png"/><Relationship Id="rId17" Type="http://schemas.openxmlformats.org/officeDocument/2006/relationships/hyperlink" Target="http://www.bmsys.eu/" TargetMode="External"/><Relationship Id="rId2" Type="http://schemas.openxmlformats.org/officeDocument/2006/relationships/hyperlink" Target="https://safebrowsing.google.com/safebrowsing/report_general/" TargetMode="Externa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parencyreport.google.com/safe-browsing/search?url=https:%2F%2Fwordpress.org%2F" TargetMode="External"/><Relationship Id="rId11" Type="http://schemas.openxmlformats.org/officeDocument/2006/relationships/hyperlink" Target="https://transparencyreport.google.com/safe-browsing/overview" TargetMode="External"/><Relationship Id="rId5" Type="http://schemas.openxmlformats.org/officeDocument/2006/relationships/image" Target="../media/image127.png"/><Relationship Id="rId15" Type="http://schemas.openxmlformats.org/officeDocument/2006/relationships/image" Target="../media/image132.png"/><Relationship Id="rId10" Type="http://schemas.openxmlformats.org/officeDocument/2006/relationships/image" Target="../media/image16.png"/><Relationship Id="rId4" Type="http://schemas.openxmlformats.org/officeDocument/2006/relationships/hyperlink" Target="https://transparencyreport.google.com/safe-browsing/search?url=www.bmsys.eu" TargetMode="External"/><Relationship Id="rId9" Type="http://schemas.openxmlformats.org/officeDocument/2006/relationships/image" Target="../media/image129.png"/><Relationship Id="rId1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hyperlink" Target="https://cdn4.wpbeginner.com/wp-content/uploads/2019/02/wpupdates.png" TargetMode="External"/><Relationship Id="rId3" Type="http://schemas.openxmlformats.org/officeDocument/2006/relationships/image" Target="../media/image133.png"/><Relationship Id="rId7" Type="http://schemas.openxmlformats.org/officeDocument/2006/relationships/hyperlink" Target="COMMON/&#1048;&#1053;&#1060;&#1054;&#1056;&#1052;&#1040;&#1062;&#1048;&#1054;&#1053;&#1053;&#1040;%20&#1041;&#1045;&#1047;&#1054;&#1055;&#1040;&#1057;&#1053;&#1054;&#1057;&#1058;%20&#1085;&#1072;%20WordPress%20(&#1056;&#1098;&#1082;&#1086;&#1074;&#1086;&#1076;&#1089;&#1090;&#1074;&#1086;%20'&#1057;&#1090;&#1098;&#1087;&#1082;&#1072;%20&#1087;&#1086;%20&#1089;&#1090;&#1098;&#1087;&#1082;&#1072;',%20wpbeginner.com,%202019).pdf" TargetMode="External"/><Relationship Id="rId12" Type="http://schemas.openxmlformats.org/officeDocument/2006/relationships/image" Target="../media/image16.png"/><Relationship Id="rId2" Type="http://schemas.openxmlformats.org/officeDocument/2006/relationships/hyperlink" Target="https://hostingfacts.com/wp-content/uploads/2015/12/site_hosting.png" TargetMode="External"/><Relationship Id="rId16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1.png"/><Relationship Id="rId5" Type="http://schemas.openxmlformats.org/officeDocument/2006/relationships/image" Target="../media/image134.png"/><Relationship Id="rId15" Type="http://schemas.openxmlformats.org/officeDocument/2006/relationships/image" Target="../media/image139.png"/><Relationship Id="rId10" Type="http://schemas.openxmlformats.org/officeDocument/2006/relationships/image" Target="../media/image137.png"/><Relationship Id="rId4" Type="http://schemas.openxmlformats.org/officeDocument/2006/relationships/hyperlink" Target="https://www.wpbeginner.com/refer/updraftplus/" TargetMode="External"/><Relationship Id="rId9" Type="http://schemas.openxmlformats.org/officeDocument/2006/relationships/hyperlink" Target="https://cdn3.wpbeginner.com/wp-content/uploads/2019/02/strongpasswords.png" TargetMode="External"/><Relationship Id="rId14" Type="http://schemas.openxmlformats.org/officeDocument/2006/relationships/image" Target="../media/image1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s.wordpress.org/plugin/sucuri-scanner.1.8.20.zip" TargetMode="External"/><Relationship Id="rId3" Type="http://schemas.openxmlformats.org/officeDocument/2006/relationships/image" Target="../media/image140.png"/><Relationship Id="rId7" Type="http://schemas.openxmlformats.org/officeDocument/2006/relationships/image" Target="../media/image11.png"/><Relationship Id="rId2" Type="http://schemas.openxmlformats.org/officeDocument/2006/relationships/hyperlink" Target="https://bg.wordpress.org/plugins/sucuri-sca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43.png"/><Relationship Id="rId5" Type="http://schemas.openxmlformats.org/officeDocument/2006/relationships/image" Target="../media/image141.png"/><Relationship Id="rId10" Type="http://schemas.openxmlformats.org/officeDocument/2006/relationships/hyperlink" Target="https://ps.w.org/sucuri-scanner/assets/screenshot-4.png?rev=1702421" TargetMode="External"/><Relationship Id="rId4" Type="http://schemas.openxmlformats.org/officeDocument/2006/relationships/hyperlink" Target="https://sucuri.net/website-security-platform/signup" TargetMode="External"/><Relationship Id="rId9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hyperlink" Target="https://ps.w.org/sucuri-scanner/assets/screenshot-5.png" TargetMode="External"/><Relationship Id="rId18" Type="http://schemas.openxmlformats.org/officeDocument/2006/relationships/image" Target="../media/image151.png"/><Relationship Id="rId3" Type="http://schemas.openxmlformats.org/officeDocument/2006/relationships/image" Target="../media/image144.png"/><Relationship Id="rId21" Type="http://schemas.openxmlformats.org/officeDocument/2006/relationships/image" Target="../media/image11.png"/><Relationship Id="rId7" Type="http://schemas.openxmlformats.org/officeDocument/2006/relationships/hyperlink" Target="https://ps.w.org/sucuri-scanner/assets/screenshot-2.png" TargetMode="External"/><Relationship Id="rId12" Type="http://schemas.openxmlformats.org/officeDocument/2006/relationships/image" Target="../media/image148.png"/><Relationship Id="rId17" Type="http://schemas.openxmlformats.org/officeDocument/2006/relationships/hyperlink" Target="https://ps.w.org/sucuri-scanner/assets/screenshot-7.png" TargetMode="External"/><Relationship Id="rId2" Type="http://schemas.openxmlformats.org/officeDocument/2006/relationships/hyperlink" Target="https://ps.w.org/sucuri-scanner/assets/screenshot-1.png" TargetMode="External"/><Relationship Id="rId16" Type="http://schemas.openxmlformats.org/officeDocument/2006/relationships/image" Target="../media/image150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hyperlink" Target="https://ps.w.org/sucuri-scanner/assets/screenshot-4.png" TargetMode="External"/><Relationship Id="rId5" Type="http://schemas.openxmlformats.org/officeDocument/2006/relationships/hyperlink" Target="https://bg.wordpress.org/plugins/sucuri-scanner/" TargetMode="External"/><Relationship Id="rId15" Type="http://schemas.openxmlformats.org/officeDocument/2006/relationships/hyperlink" Target="https://ps.w.org/sucuri-scanner/assets/screenshot-6.png" TargetMode="External"/><Relationship Id="rId10" Type="http://schemas.openxmlformats.org/officeDocument/2006/relationships/image" Target="../media/image147.png"/><Relationship Id="rId19" Type="http://schemas.openxmlformats.org/officeDocument/2006/relationships/hyperlink" Target="https://ps.w.org/sucuri-scanner/assets/screenshot-8.png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ps.w.org/sucuri-scanner/assets/screenshot-3.png" TargetMode="External"/><Relationship Id="rId1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6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6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6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50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1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5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3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7.png"/><Relationship Id="rId52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9.png"/><Relationship Id="rId8" Type="http://schemas.openxmlformats.org/officeDocument/2006/relationships/image" Target="../media/image33.png"/><Relationship Id="rId51" Type="http://schemas.openxmlformats.org/officeDocument/2006/relationships/hyperlink" Target="https://www.ion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30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0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2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30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en-US" sz="1200" dirty="0"/>
                <a:t>,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lvl="0">
              <a:buAutoNum type="arabicPeriod"/>
            </a:pPr>
            <a:r>
              <a:rPr lang="bg-BG" sz="1300" dirty="0"/>
              <a:t>Причислява се към т.нар.: </a:t>
            </a:r>
            <a:r>
              <a:rPr lang="en-US" sz="1300" dirty="0"/>
              <a:t>“</a:t>
            </a:r>
            <a:r>
              <a:rPr lang="en-US" sz="1300" b="1" dirty="0"/>
              <a:t>BEST Practices</a:t>
            </a:r>
            <a:r>
              <a:rPr lang="en-US" sz="1300" dirty="0"/>
              <a:t>”</a:t>
            </a:r>
            <a:endParaRPr lang="bg-BG" sz="1300" dirty="0"/>
          </a:p>
          <a:p>
            <a:pPr lvl="0">
              <a:buAutoNum type="arabicPeriod"/>
            </a:pPr>
            <a:r>
              <a:rPr lang="bg-BG" sz="1300" dirty="0"/>
              <a:t>Първи,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724400" y="1524000"/>
            <a:ext cx="4093234" cy="42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2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>
                <a:hlinkClick r:id="rId12"/>
              </a:rPr>
              <a:t>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Firefox</a:t>
            </a:r>
            <a:r>
              <a:rPr lang="bg-BG" sz="1300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b="1" dirty="0"/>
              <a:t> на </a:t>
            </a:r>
            <a:r>
              <a:rPr lang="en-US" sz="1300" b="1" dirty="0"/>
              <a:t>WordPress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НЕОБЕЗПОКОЯВАНИ, </a:t>
            </a:r>
            <a:r>
              <a:rPr lang="en-US" sz="1300" b="1" dirty="0"/>
              <a:t>Test</a:t>
            </a:r>
            <a:r>
              <a:rPr lang="bg-BG" sz="1300" b="1" dirty="0"/>
              <a:t>-</a:t>
            </a:r>
            <a:r>
              <a:rPr lang="bg-BG" sz="1300" b="1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БЕЗОПАСЕН </a:t>
            </a:r>
            <a:r>
              <a:rPr lang="en-US" sz="1300" b="1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 НИ Е НУЖНА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ВИСОКА </a:t>
            </a:r>
            <a:r>
              <a:rPr lang="bg-BG" sz="1300" b="1" dirty="0"/>
              <a:t>Производителност</a:t>
            </a:r>
            <a:r>
              <a:rPr lang="bg-BG" sz="1300" dirty="0"/>
              <a:t> при НИСКИ Разходи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Можем да работим ПАРАЛЕЛНО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Разработка (</a:t>
            </a:r>
            <a:r>
              <a:rPr lang="en-US" sz="1300" b="1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Внедряване (</a:t>
            </a:r>
            <a:r>
              <a:rPr lang="en-US" sz="1300" b="1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Реално Приложение (</a:t>
            </a:r>
            <a:r>
              <a:rPr lang="en-US" sz="1300" b="1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5029200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400050" indent="-400050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400050" indent="-400050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400050" indent="-400050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400050" indent="-400050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9FB8961-15D5-4AD1-918A-51A3E154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0" y="3429000"/>
            <a:ext cx="2129790" cy="2731865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FB31FD11-B97C-4592-977F-5EF77DDF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1018"/>
            <a:ext cx="2753773" cy="175698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3B901F2-B266-4432-BA30-8FD16295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828" y="626459"/>
            <a:ext cx="4345972" cy="554574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10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постигнем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10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96514" y="609600"/>
            <a:ext cx="746486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Цели: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228600" y="905470"/>
            <a:ext cx="2267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228600" y="2096869"/>
            <a:ext cx="2195666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СТАНДАРТИЗИРАН, </a:t>
            </a:r>
            <a:r>
              <a:rPr lang="en-US" sz="1200" dirty="0"/>
              <a:t>User-</a:t>
            </a:r>
          </a:p>
          <a:p>
            <a:r>
              <a:rPr lang="bg-BG" sz="1200" dirty="0"/>
              <a:t>     </a:t>
            </a:r>
            <a:r>
              <a:rPr lang="en-US" sz="1200" dirty="0"/>
              <a:t>Friendly </a:t>
            </a:r>
            <a:r>
              <a:rPr lang="bg-BG" sz="1200" dirty="0"/>
              <a:t>Интерфейс; удобен</a:t>
            </a:r>
          </a:p>
          <a:p>
            <a:r>
              <a:rPr lang="bg-BG" sz="1200" dirty="0"/>
              <a:t>     за Поддръжка.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241325" y="2743200"/>
            <a:ext cx="232102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ВЪЗМОЖНОСТ всеки </a:t>
            </a:r>
          </a:p>
          <a:p>
            <a:r>
              <a:rPr lang="bg-BG" sz="1200" dirty="0"/>
              <a:t>     Специалист в КОНКРЕТНА </a:t>
            </a:r>
          </a:p>
          <a:p>
            <a:r>
              <a:rPr lang="bg-BG" sz="1200" dirty="0"/>
              <a:t>     Област, да може, в рамките </a:t>
            </a:r>
          </a:p>
          <a:p>
            <a:r>
              <a:rPr lang="bg-BG" sz="1200" dirty="0"/>
              <a:t>     на своите ПРАВОМОЩИЯ, </a:t>
            </a:r>
          </a:p>
          <a:p>
            <a:r>
              <a:rPr lang="bg-BG" sz="1200" dirty="0"/>
              <a:t>     САМОСТОЯТЕЛНО да </a:t>
            </a:r>
          </a:p>
          <a:p>
            <a:r>
              <a:rPr lang="bg-BG" sz="1200" dirty="0"/>
              <a:t>     Поддържа СЪОТВЕТНИ </a:t>
            </a:r>
          </a:p>
          <a:p>
            <a:r>
              <a:rPr lang="bg-BG" sz="1200" dirty="0"/>
              <a:t>     Позиции, Номенклатури и пр.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848D4-C09E-4517-AF30-C6C4D73B2C66}"/>
              </a:ext>
            </a:extLst>
          </p:cNvPr>
          <p:cNvSpPr txBox="1"/>
          <p:nvPr/>
        </p:nvSpPr>
        <p:spPr>
          <a:xfrm>
            <a:off x="6934200" y="609600"/>
            <a:ext cx="1728422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Какво печелим: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BEC35-6415-46B0-8F7F-01CF2BB2A6DF}"/>
              </a:ext>
            </a:extLst>
          </p:cNvPr>
          <p:cNvSpPr txBox="1"/>
          <p:nvPr/>
        </p:nvSpPr>
        <p:spPr>
          <a:xfrm>
            <a:off x="6781800" y="905470"/>
            <a:ext cx="2268891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     с Целевата аудитория,</a:t>
            </a:r>
          </a:p>
          <a:p>
            <a:r>
              <a:rPr lang="bg-BG" sz="1200" dirty="0"/>
              <a:t>     Изцяло ИНТЕГРИРАНА с</a:t>
            </a:r>
          </a:p>
          <a:p>
            <a:r>
              <a:rPr lang="bg-BG" sz="1200" dirty="0"/>
              <a:t>     останалите Информационни</a:t>
            </a:r>
          </a:p>
          <a:p>
            <a:r>
              <a:rPr lang="bg-BG" sz="1200" dirty="0"/>
              <a:t>     системи на Дружеството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B79F4-EBB9-45FD-8164-A95461532ADC}"/>
              </a:ext>
            </a:extLst>
          </p:cNvPr>
          <p:cNvSpPr txBox="1"/>
          <p:nvPr/>
        </p:nvSpPr>
        <p:spPr>
          <a:xfrm>
            <a:off x="6781800" y="1868269"/>
            <a:ext cx="1918667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     Приключва Стопанската</a:t>
            </a:r>
          </a:p>
          <a:p>
            <a:r>
              <a:rPr lang="bg-BG" sz="1200" dirty="0"/>
              <a:t>     дейност.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D0498-E68D-4EF3-A3DD-B3163091F711}"/>
              </a:ext>
            </a:extLst>
          </p:cNvPr>
          <p:cNvSpPr txBox="1"/>
          <p:nvPr/>
        </p:nvSpPr>
        <p:spPr>
          <a:xfrm>
            <a:off x="6794525" y="2477869"/>
            <a:ext cx="2376613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     Интеграция с други Системи/</a:t>
            </a:r>
          </a:p>
          <a:p>
            <a:r>
              <a:rPr lang="bg-BG" sz="1200" dirty="0"/>
              <a:t>     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hlinkClick r:id="rId2"/>
            <a:extLst>
              <a:ext uri="{FF2B5EF4-FFF2-40B4-BE49-F238E27FC236}">
                <a16:creationId xmlns:a16="http://schemas.microsoft.com/office/drawing/2014/main" id="{B436DCB9-2F5F-467B-9C47-78B0F145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8967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332" y="3047999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935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Фото-РЕТУШИРАНЕ</a:t>
            </a:r>
          </a:p>
          <a:p>
            <a:r>
              <a:rPr lang="bg-BG" sz="1200" dirty="0"/>
              <a:t>КОМПОЗИРАНЕ на Изображения</a:t>
            </a:r>
          </a:p>
          <a:p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Просто Графично Приложение</a:t>
            </a:r>
          </a:p>
          <a:p>
            <a:r>
              <a:rPr lang="bg-BG" sz="1200" dirty="0"/>
              <a:t>Приложение за ПРОФЕСИОНАЛНО Фото-Ретуширане с </a:t>
            </a:r>
          </a:p>
          <a:p>
            <a:r>
              <a:rPr lang="bg-BG" sz="1200" dirty="0"/>
              <a:t>Обработка на Изображения в Сериен мащаб</a:t>
            </a:r>
          </a:p>
          <a:p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143001"/>
            <a:ext cx="2819400" cy="129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СВОБОДЕН Софтуер</a:t>
            </a:r>
          </a:p>
          <a:p>
            <a:r>
              <a:rPr lang="bg-BG" sz="1200" dirty="0"/>
              <a:t>ДОСТЪПЕН от МНОЖЕСТВО Източници</a:t>
            </a:r>
          </a:p>
          <a:p>
            <a:r>
              <a:rPr lang="bg-BG" sz="1200" dirty="0"/>
              <a:t>ПОДДЪРЖАН от МНОЖЕСТВО Операционни системи</a:t>
            </a:r>
          </a:p>
          <a:p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667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971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СВОБОДЕН Софтуер</a:t>
            </a:r>
          </a:p>
          <a:p>
            <a:r>
              <a:rPr lang="bg-BG" sz="1200" dirty="0"/>
              <a:t>ДОСТЪПЕН от МНОЖЕСТВО Източници</a:t>
            </a:r>
          </a:p>
          <a:p>
            <a:r>
              <a:rPr lang="bg-BG" sz="1200" dirty="0"/>
              <a:t>ПОДДЪРЖАН от МНОЖЕСТВО Операционни системи</a:t>
            </a:r>
          </a:p>
          <a:p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pic>
        <p:nvPicPr>
          <p:cNvPr id="3" name="Picture 2">
            <a:hlinkClick r:id="rId10"/>
            <a:extLst>
              <a:ext uri="{FF2B5EF4-FFF2-40B4-BE49-F238E27FC236}">
                <a16:creationId xmlns:a16="http://schemas.microsoft.com/office/drawing/2014/main" id="{41168C98-D5DD-415D-AA40-00ACCD6E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487780"/>
            <a:ext cx="2893957" cy="19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FBE42FA-4F3E-4B0F-9CE2-AD35E8E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5" y="115811"/>
            <a:ext cx="8589035" cy="6589789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04170440-8C00-499F-855F-B4DC45A2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3" y="3200400"/>
            <a:ext cx="4008627" cy="2799073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46E2262-A247-4270-AD36-466CE1304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6" y="762000"/>
            <a:ext cx="8610780" cy="2443984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2940156E-7609-46E6-9AE4-AE3BFB796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64" y="3200400"/>
            <a:ext cx="4598061" cy="31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6184222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58000" y="64572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326367" y="240088"/>
            <a:ext cx="6912633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GIMP2, </a:t>
            </a:r>
            <a:r>
              <a:rPr lang="bg-BG" sz="2300" dirty="0">
                <a:solidFill>
                  <a:srgbClr val="FF0000"/>
                </a:solidFill>
              </a:rPr>
              <a:t>допълнен</a:t>
            </a:r>
            <a:r>
              <a:rPr lang="bg-BG" sz="2300" dirty="0"/>
              <a:t> с</a:t>
            </a:r>
            <a:r>
              <a:rPr lang="en-US" sz="2300" dirty="0"/>
              <a:t>			</a:t>
            </a:r>
            <a:r>
              <a:rPr lang="bg-BG" sz="2300" dirty="0">
                <a:solidFill>
                  <a:srgbClr val="0000FF"/>
                </a:solidFill>
              </a:rPr>
              <a:t>и </a:t>
            </a:r>
            <a:r>
              <a:rPr lang="en-US" sz="2300" dirty="0">
                <a:solidFill>
                  <a:srgbClr val="0000FF"/>
                </a:solidFill>
              </a:rPr>
              <a:t>		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749CE6D-380F-4AC5-BF8A-3F9CC9A14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6930"/>
            <a:ext cx="2181225" cy="36195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4F24DAB-AB08-424E-8F94-A105903B2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04800"/>
            <a:ext cx="2162175" cy="381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9C3CD0-EB41-43E9-943B-338524CC7E07}"/>
              </a:ext>
            </a:extLst>
          </p:cNvPr>
          <p:cNvSpPr txBox="1">
            <a:spLocks/>
          </p:cNvSpPr>
          <p:nvPr/>
        </p:nvSpPr>
        <p:spPr>
          <a:xfrm>
            <a:off x="1752600" y="1305069"/>
            <a:ext cx="3784121" cy="4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Ръководства и </a:t>
            </a:r>
            <a:r>
              <a:rPr lang="en-US" sz="1600" b="1" dirty="0">
                <a:solidFill>
                  <a:srgbClr val="FF6600"/>
                </a:solidFill>
              </a:rPr>
              <a:t>On</a:t>
            </a:r>
            <a:r>
              <a:rPr lang="bg-BG" sz="1600" b="1" dirty="0">
                <a:solidFill>
                  <a:srgbClr val="FF6600"/>
                </a:solidFill>
              </a:rPr>
              <a:t>-</a:t>
            </a:r>
            <a:r>
              <a:rPr lang="en-US" sz="1600" b="1" dirty="0">
                <a:solidFill>
                  <a:srgbClr val="FF6600"/>
                </a:solidFill>
              </a:rPr>
              <a:t>Line</a:t>
            </a:r>
            <a:r>
              <a:rPr lang="bg-BG" sz="1600" b="1" dirty="0">
                <a:solidFill>
                  <a:srgbClr val="FF6600"/>
                </a:solidFill>
              </a:rPr>
              <a:t> Материали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19D50AF-42B4-49F0-8D32-F8F596AA577D}"/>
              </a:ext>
            </a:extLst>
          </p:cNvPr>
          <p:cNvSpPr txBox="1">
            <a:spLocks/>
          </p:cNvSpPr>
          <p:nvPr/>
        </p:nvSpPr>
        <p:spPr>
          <a:xfrm>
            <a:off x="1549924" y="3459989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Редактиране и Конверсии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966B2C-FEEE-467B-96BB-0F5AC8155902}"/>
              </a:ext>
            </a:extLst>
          </p:cNvPr>
          <p:cNvSpPr txBox="1">
            <a:spLocks/>
          </p:cNvSpPr>
          <p:nvPr/>
        </p:nvSpPr>
        <p:spPr>
          <a:xfrm>
            <a:off x="5326767" y="5490117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Ефекти: Прозрачност и пр.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6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1782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8838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762000" y="278297"/>
            <a:ext cx="387334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18-FB16-4741-9EBD-F12E04AAC062}"/>
              </a:ext>
            </a:extLst>
          </p:cNvPr>
          <p:cNvSpPr txBox="1"/>
          <p:nvPr/>
        </p:nvSpPr>
        <p:spPr>
          <a:xfrm>
            <a:off x="759000" y="872466"/>
            <a:ext cx="793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е компютърна програма, създадена от американския математик и програмист,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E131-4193-4600-8646-FD8066D9BC03}"/>
              </a:ext>
            </a:extLst>
          </p:cNvPr>
          <p:cNvSpPr txBox="1"/>
          <p:nvPr/>
        </p:nvSpPr>
        <p:spPr>
          <a:xfrm>
            <a:off x="381000" y="1610175"/>
            <a:ext cx="8589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професор в Станфордския Университет: </a:t>
            </a:r>
            <a:r>
              <a:rPr lang="en-US" dirty="0">
                <a:hlinkClick r:id="rId4"/>
              </a:rPr>
              <a:t>Donald Ervin Knuth</a:t>
            </a:r>
            <a:r>
              <a:rPr lang="en-US" dirty="0"/>
              <a:t>:             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предназначена за Обработка на Документи с множество Формули. Кнут започва да пише	през 1977г., с цел да подобри Топографското качество на собствените си </a:t>
            </a:r>
            <a:r>
              <a:rPr lang="bg-BG" dirty="0">
                <a:hlinkClick r:id="rId5"/>
              </a:rPr>
              <a:t>книги</a:t>
            </a:r>
            <a:r>
              <a:rPr lang="bg-BG" dirty="0"/>
              <a:t> и статии. Програмата         във вида, в който тя се използва днес, е разработена през 1982г., с малки Доработки през 1989г.        е пословична с ИЗКЛЮЧИТЕЛНАТА си Стабилност, Компактност и Преносимост на РАЗЛИЧНИ Типове Компютри, МНОГОЕЗИКОВА Поддръжка и Фактически ТОТАЛНО Отсъствие на Грешки. Номерът на Последната Версия на        клони към Числото </a:t>
            </a:r>
            <a:r>
              <a:rPr lang="en-US" dirty="0"/>
              <a:t>𝜋</a:t>
            </a:r>
            <a:r>
              <a:rPr lang="bg-BG" dirty="0"/>
              <a:t> и понастоящем е равен на 3.141592.</a:t>
            </a:r>
          </a:p>
          <a:p>
            <a:r>
              <a:rPr lang="bg-BG" dirty="0"/>
              <a:t>        се произнася: „</a:t>
            </a:r>
            <a:r>
              <a:rPr lang="bg-BG" dirty="0" err="1"/>
              <a:t>тех</a:t>
            </a:r>
            <a:r>
              <a:rPr lang="bg-BG" dirty="0"/>
              <a:t>“. В </a:t>
            </a:r>
            <a:r>
              <a:rPr lang="en-US" dirty="0"/>
              <a:t>ASCII-</a:t>
            </a:r>
            <a:r>
              <a:rPr lang="bg-BG" dirty="0"/>
              <a:t>Среда,         трябва да се пише: </a:t>
            </a:r>
            <a:r>
              <a:rPr lang="en-US" sz="2000" dirty="0" err="1"/>
              <a:t>TeX</a:t>
            </a:r>
            <a:r>
              <a:rPr lang="en-US" dirty="0" err="1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2DA265-0BC1-4D68-9770-C20E612F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8" y="400076"/>
            <a:ext cx="380952" cy="209524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60B5382-E509-4B13-AB1B-6BBCC778C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8" y="933476"/>
            <a:ext cx="380952" cy="209524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223972-C6FF-438B-8941-0BAA7A06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0205"/>
            <a:ext cx="380952" cy="2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BFB96F-D359-4DCB-AF7D-7CDC49917B1B}"/>
              </a:ext>
            </a:extLst>
          </p:cNvPr>
          <p:cNvSpPr txBox="1"/>
          <p:nvPr/>
        </p:nvSpPr>
        <p:spPr>
          <a:xfrm>
            <a:off x="406159" y="4188048"/>
            <a:ext cx="845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Макропакет за Обработка и Печат на Документи с ВИСОКО Типографско качество, съобразно ПРЕДВАРИТЕЛНО определени, ПРОФЕСИОНАЛНИ Макети.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8D7A46-4F7D-48F9-8581-EE71A63681FE}"/>
              </a:ext>
            </a:extLst>
          </p:cNvPr>
          <p:cNvSpPr txBox="1"/>
          <p:nvPr/>
        </p:nvSpPr>
        <p:spPr>
          <a:xfrm>
            <a:off x="445299" y="5127161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създаден от </a:t>
            </a:r>
            <a:r>
              <a:rPr lang="en-US" dirty="0">
                <a:hlinkClick r:id="rId7"/>
              </a:rPr>
              <a:t>Leslie </a:t>
            </a:r>
            <a:r>
              <a:rPr lang="en-US" dirty="0" err="1">
                <a:hlinkClick r:id="rId7"/>
              </a:rPr>
              <a:t>Lamport</a:t>
            </a:r>
            <a:r>
              <a:rPr lang="en-US" dirty="0"/>
              <a:t>:           </a:t>
            </a:r>
            <a:r>
              <a:rPr lang="bg-BG" dirty="0"/>
              <a:t>. Като МЕХАНИЗЪМ за Обработка, той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88E0C-72FE-4184-A352-70CAB9EC35C6}"/>
              </a:ext>
            </a:extLst>
          </p:cNvPr>
          <p:cNvSpPr txBox="1"/>
          <p:nvPr/>
        </p:nvSpPr>
        <p:spPr>
          <a:xfrm>
            <a:off x="457200" y="5791200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        . Понастоящем,           е Поддържан от </a:t>
            </a:r>
            <a:r>
              <a:rPr lang="en-US" dirty="0">
                <a:hlinkClick r:id="rId8"/>
              </a:rPr>
              <a:t>Frank </a:t>
            </a:r>
            <a:r>
              <a:rPr lang="en-US" dirty="0" err="1">
                <a:hlinkClick r:id="rId8"/>
              </a:rPr>
              <a:t>Mittelbach</a:t>
            </a:r>
            <a:r>
              <a:rPr lang="en-US" dirty="0"/>
              <a:t>:              .</a:t>
            </a:r>
            <a:endParaRPr lang="bg-BG" dirty="0"/>
          </a:p>
        </p:txBody>
      </p:sp>
      <p:pic>
        <p:nvPicPr>
          <p:cNvPr id="33" name="Picture 32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52EAB807-A8FE-4033-90B4-F11670797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94" y="5867400"/>
            <a:ext cx="520095" cy="217715"/>
          </a:xfrm>
          <a:prstGeom prst="rect">
            <a:avLst/>
          </a:prstGeom>
        </p:spPr>
      </p:pic>
      <p:pic>
        <p:nvPicPr>
          <p:cNvPr id="4" name="Content Placeholder 3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F688701-F3C2-4A23-8ED8-46743675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2" y="304800"/>
            <a:ext cx="619048" cy="504762"/>
          </a:xfr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D8CDCD-49E8-4821-91CD-09E5B7F2A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380952" cy="20952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BEBB09F-F95C-4510-B5CD-21146D18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2" y="2524430"/>
            <a:ext cx="380952" cy="209524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559FB04-0B44-4A68-B6C0-95B974FC8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600476"/>
            <a:ext cx="380952" cy="209524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E5F89EE-57D0-4A88-A505-DA2ED4DFF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3926252"/>
            <a:ext cx="380952" cy="209524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04F43F-9494-489A-9714-1908CF58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08" y="3940372"/>
            <a:ext cx="380952" cy="209524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1FC07AA-3E31-4A08-9569-318B3E22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4284944"/>
            <a:ext cx="520095" cy="217715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08E986D-B5F6-4F23-B21C-BA1B7BA86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5" y="5240550"/>
            <a:ext cx="520095" cy="217715"/>
          </a:xfrm>
          <a:prstGeom prst="rect">
            <a:avLst/>
          </a:prstGeom>
        </p:spPr>
      </p:pic>
      <p:pic>
        <p:nvPicPr>
          <p:cNvPr id="40" name="Picture 39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33BB03B-19D3-4F9F-B2F1-05613E6FD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5886476"/>
            <a:ext cx="380952" cy="209524"/>
          </a:xfrm>
          <a:prstGeom prst="rect">
            <a:avLst/>
          </a:prstGeom>
        </p:spPr>
      </p:pic>
      <p:pic>
        <p:nvPicPr>
          <p:cNvPr id="39" name="Picture 10" descr="Leslie Lamport.jpg">
            <a:hlinkClick r:id="rId7"/>
            <a:extLst>
              <a:ext uri="{FF2B5EF4-FFF2-40B4-BE49-F238E27FC236}">
                <a16:creationId xmlns:a16="http://schemas.microsoft.com/office/drawing/2014/main" id="{35D1D686-00E1-4740-B540-2F01FC9B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89" y="4775855"/>
            <a:ext cx="520095" cy="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6/Donald_Knuth_DSC00624.jpg/250px-Donald_Knuth_DSC00624.jpg">
            <a:hlinkClick r:id="rId4"/>
            <a:extLst>
              <a:ext uri="{FF2B5EF4-FFF2-40B4-BE49-F238E27FC236}">
                <a16:creationId xmlns:a16="http://schemas.microsoft.com/office/drawing/2014/main" id="{D4A36134-EF24-4044-B2C3-9B12E5EC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41798"/>
            <a:ext cx="571846" cy="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ank Mittelbach">
            <a:hlinkClick r:id="rId8"/>
            <a:extLst>
              <a:ext uri="{FF2B5EF4-FFF2-40B4-BE49-F238E27FC236}">
                <a16:creationId xmlns:a16="http://schemas.microsoft.com/office/drawing/2014/main" id="{F2ECB46A-FC99-4B8C-AE09-65AE93C8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20" y="5413693"/>
            <a:ext cx="668180" cy="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26.6.2019 г.</a:t>
            </a:fld>
            <a:endParaRPr lang="en-US" dirty="0"/>
          </a:p>
        </p:txBody>
      </p:sp>
      <p:pic>
        <p:nvPicPr>
          <p:cNvPr id="12" name="Content Placeholder 3" descr="A picture containing obje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A97DCE9-F919-46F0-9917-58AB4E5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2" y="257238"/>
            <a:ext cx="619048" cy="5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33A33-F9F2-425C-9BCF-22A49F2858BB}"/>
              </a:ext>
            </a:extLst>
          </p:cNvPr>
          <p:cNvSpPr txBox="1"/>
          <p:nvPr/>
        </p:nvSpPr>
        <p:spPr>
          <a:xfrm>
            <a:off x="273737" y="6858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През 1994г., Пакетът:             е ОБНОВЕН от Екипа на Международния Проект:              , под ръководството на</a:t>
            </a:r>
            <a:r>
              <a:rPr lang="en-US" sz="1400" dirty="0"/>
              <a:t>:</a:t>
            </a:r>
            <a:r>
              <a:rPr lang="bg-BG" sz="1400" dirty="0"/>
              <a:t> </a:t>
            </a:r>
            <a:r>
              <a:rPr lang="en-US" sz="1400" dirty="0">
                <a:hlinkClick r:id="rId5"/>
              </a:rPr>
              <a:t>Frank </a:t>
            </a:r>
            <a:r>
              <a:rPr lang="en-US" sz="1400" dirty="0" err="1">
                <a:hlinkClick r:id="rId5"/>
              </a:rPr>
              <a:t>Mittelbach</a:t>
            </a:r>
            <a:r>
              <a:rPr lang="en-US" sz="1400" dirty="0"/>
              <a:t>. </a:t>
            </a:r>
            <a:r>
              <a:rPr lang="bg-BG" sz="1400" dirty="0"/>
              <a:t>Добавени са ПОДОБРЕНИЯ и са ОБЕДИНЕНИ всички Варианти на            . НОВАТА Версия на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D2F45-DBE8-4903-A769-F8B3A0CD9BA3}"/>
              </a:ext>
            </a:extLst>
          </p:cNvPr>
          <p:cNvSpPr txBox="1"/>
          <p:nvPr/>
        </p:nvSpPr>
        <p:spPr>
          <a:xfrm>
            <a:off x="-152400" y="2080736"/>
            <a:ext cx="874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символи, Математически формули и др.) като АЛТЕРНАТИВА на </a:t>
            </a:r>
            <a:r>
              <a:rPr lang="en-US" sz="1400" dirty="0">
                <a:hlinkClick r:id="rId6"/>
              </a:rPr>
              <a:t>XML</a:t>
            </a:r>
            <a:r>
              <a:rPr lang="en-US" sz="1400" dirty="0"/>
              <a:t>. LaTeX</a:t>
            </a:r>
            <a:r>
              <a:rPr lang="bg-BG" sz="1400" dirty="0"/>
              <a:t>-Документите се подготвят с Текстов редактор. Специални програми (</a:t>
            </a:r>
            <a:r>
              <a:rPr lang="en-US" sz="1400" dirty="0"/>
              <a:t>latex, </a:t>
            </a:r>
            <a:r>
              <a:rPr lang="en-US" sz="1400" dirty="0" err="1"/>
              <a:t>pdflatex</a:t>
            </a:r>
            <a:r>
              <a:rPr lang="bg-BG" sz="1400" dirty="0"/>
              <a:t>)</a:t>
            </a:r>
            <a:r>
              <a:rPr lang="en-US" sz="1400" dirty="0"/>
              <a:t> </a:t>
            </a:r>
            <a:r>
              <a:rPr lang="bg-BG" sz="1400" dirty="0"/>
              <a:t>ОБРАБОТВАТ Файла, с Краен резултат: ФОРМАТИРАН Документ.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895CE-79E4-4DF9-AEE2-79E09334F706}"/>
              </a:ext>
            </a:extLst>
          </p:cNvPr>
          <p:cNvSpPr txBox="1"/>
          <p:nvPr/>
        </p:nvSpPr>
        <p:spPr>
          <a:xfrm>
            <a:off x="-152400" y="27432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Системата             определя СТАНДАРТИТЕ в Компютърната типография. Използва се главно в Научните среди и в НАЙ-ПРЕСТИЖНИТЕ Издателства в света.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DF2F7E-C644-473D-8075-76030B7FAC16}"/>
              </a:ext>
            </a:extLst>
          </p:cNvPr>
          <p:cNvSpPr/>
          <p:nvPr/>
        </p:nvSpPr>
        <p:spPr>
          <a:xfrm>
            <a:off x="304800" y="3352800"/>
            <a:ext cx="4572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documentclass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[12pt]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article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български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в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преамбюла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: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[T2A]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fontenc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[cp1251]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900" dirty="0" err="1">
                <a:solidFill>
                  <a:srgbClr val="7D9029"/>
                </a:solidFill>
                <a:latin typeface="Courier New" panose="02070309020205020404" pitchFamily="49" charset="0"/>
              </a:rPr>
              <a:t>english,bulgarian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babel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amsmath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само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ако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използва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пакета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висша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математика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amsmath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\title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заглавие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\date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\today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дата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текущия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\author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име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автора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document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начало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maketitle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Hello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!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е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коментар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Той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появява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във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форматирания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align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03DFC-D2AF-4F26-A4FB-333395B17EA1}"/>
              </a:ext>
            </a:extLst>
          </p:cNvPr>
          <p:cNvSpPr txBox="1"/>
          <p:nvPr/>
        </p:nvSpPr>
        <p:spPr>
          <a:xfrm>
            <a:off x="685094" y="1327380"/>
            <a:ext cx="826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r>
              <a:rPr lang="bg-BG" sz="1400" dirty="0"/>
              <a:t>се произнася: „</a:t>
            </a:r>
            <a:r>
              <a:rPr lang="bg-BG" sz="1400" dirty="0" err="1"/>
              <a:t>лейтех</a:t>
            </a:r>
            <a:r>
              <a:rPr lang="bg-BG" sz="1400" dirty="0"/>
              <a:t>“ или: „</a:t>
            </a:r>
            <a:r>
              <a:rPr lang="bg-BG" sz="1400" dirty="0" err="1"/>
              <a:t>латех</a:t>
            </a:r>
            <a:r>
              <a:rPr lang="bg-BG" sz="1400" dirty="0"/>
              <a:t>“. В </a:t>
            </a:r>
            <a:r>
              <a:rPr lang="en-US" sz="1400" dirty="0"/>
              <a:t>ASCII</a:t>
            </a:r>
            <a:r>
              <a:rPr lang="bg-BG" sz="1400" dirty="0"/>
              <a:t>-Среда, думата пишем:</a:t>
            </a:r>
            <a:r>
              <a:rPr lang="bg-BG" dirty="0"/>
              <a:t> </a:t>
            </a:r>
            <a:r>
              <a:rPr lang="en-US" sz="1400" b="1" dirty="0"/>
              <a:t>LaTeX</a:t>
            </a:r>
            <a:r>
              <a:rPr lang="en-US" sz="1400" dirty="0"/>
              <a:t>.</a:t>
            </a:r>
            <a:r>
              <a:rPr lang="bg-BG" sz="1400" dirty="0"/>
              <a:t>                 произнасяме: „</a:t>
            </a:r>
            <a:r>
              <a:rPr lang="bg-BG" sz="1400" dirty="0" err="1"/>
              <a:t>лейтех</a:t>
            </a:r>
            <a:r>
              <a:rPr lang="bg-BG" sz="1400" dirty="0"/>
              <a:t>-</a:t>
            </a:r>
            <a:endParaRPr lang="en-US" sz="1400" dirty="0"/>
          </a:p>
        </p:txBody>
      </p: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C8C4B47A-CA7A-4EBC-8268-69DB29C3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620191" cy="1927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D07AF0-7327-4D28-A345-7D1B5458BB48}"/>
              </a:ext>
            </a:extLst>
          </p:cNvPr>
          <p:cNvSpPr txBox="1"/>
          <p:nvPr/>
        </p:nvSpPr>
        <p:spPr>
          <a:xfrm>
            <a:off x="273737" y="1567474"/>
            <a:ext cx="21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ту-</a:t>
            </a:r>
            <a:r>
              <a:rPr lang="bg-BG" sz="1400" dirty="0" err="1"/>
              <a:t>епс</a:t>
            </a:r>
            <a:r>
              <a:rPr lang="bg-BG" sz="1400" dirty="0"/>
              <a:t>“ и пишем: </a:t>
            </a:r>
            <a:r>
              <a:rPr lang="en-US" sz="1400" b="1" dirty="0"/>
              <a:t>LaTeX2e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40" name="Picture 39">
            <a:hlinkClick r:id="rId9"/>
            <a:extLst>
              <a:ext uri="{FF2B5EF4-FFF2-40B4-BE49-F238E27FC236}">
                <a16:creationId xmlns:a16="http://schemas.microsoft.com/office/drawing/2014/main" id="{8DC3E39A-2E55-4AA5-909F-D7B99C5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321" y="3469633"/>
            <a:ext cx="3813333" cy="188466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15AAFF0-BE82-43FF-95A8-5651205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7" y="3124200"/>
            <a:ext cx="95532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FF3300"/>
                </a:solidFill>
                <a:hlinkClick r:id="rId12"/>
              </a:rPr>
              <a:t>Пример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1388516-66DE-40DB-85DF-10C7D414619F}"/>
              </a:ext>
            </a:extLst>
          </p:cNvPr>
          <p:cNvSpPr txBox="1">
            <a:spLocks/>
          </p:cNvSpPr>
          <p:nvPr/>
        </p:nvSpPr>
        <p:spPr>
          <a:xfrm>
            <a:off x="4988276" y="31242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9D5A6-090F-4B80-9590-1436BB8660DA}"/>
              </a:ext>
            </a:extLst>
          </p:cNvPr>
          <p:cNvSpPr txBox="1"/>
          <p:nvPr/>
        </p:nvSpPr>
        <p:spPr>
          <a:xfrm>
            <a:off x="-141385" y="107748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	</a:t>
            </a:r>
            <a:r>
              <a:rPr lang="bg-BG" sz="1400" dirty="0"/>
              <a:t>е наречена:                . </a:t>
            </a:r>
          </a:p>
        </p:txBody>
      </p:sp>
      <p:pic>
        <p:nvPicPr>
          <p:cNvPr id="16" name="Picture 1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F39C26A6-F60E-40EE-B2F5-7B7678BF7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8667" cy="19200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DFBB595-FEBE-485E-8276-51CBA10CD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3" y="762000"/>
            <a:ext cx="458667" cy="192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F33778E9-B668-48EB-B012-6F91A0626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2000"/>
            <a:ext cx="544762" cy="184381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4596C7D-F666-4B35-9E75-C418451BB1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3" y="990600"/>
            <a:ext cx="458667" cy="192000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B134E2-EA71-4CBF-8964-9563F511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9600"/>
            <a:ext cx="458667" cy="192000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EE0966E-E433-4740-A490-CC407406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787" y="1172171"/>
            <a:ext cx="620191" cy="192762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852ECA-4025-459A-89AE-3477500BB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" y="1984736"/>
            <a:ext cx="458667" cy="192000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86D63E5-D2E6-48A0-85C5-EE9A3B228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458667" cy="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FBB779-16EB-4870-BA9B-5BDCE203586A}"/>
              </a:ext>
            </a:extLst>
          </p:cNvPr>
          <p:cNvSpPr txBox="1"/>
          <p:nvPr/>
        </p:nvSpPr>
        <p:spPr>
          <a:xfrm>
            <a:off x="247858" y="1905000"/>
            <a:ext cx="87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 е </a:t>
            </a:r>
            <a:r>
              <a:rPr lang="bg-BG" sz="1400" dirty="0">
                <a:hlinkClick r:id="rId17"/>
              </a:rPr>
              <a:t>Език за Маркиране</a:t>
            </a:r>
            <a:r>
              <a:rPr lang="bg-BG" sz="1400" dirty="0"/>
              <a:t>. С него се СЪЗДАВАТ Документи със СПЕЦИФИЧНО Съдържание (Специални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hlinkClick r:id="rId2"/>
            <a:extLst>
              <a:ext uri="{FF2B5EF4-FFF2-40B4-BE49-F238E27FC236}">
                <a16:creationId xmlns:a16="http://schemas.microsoft.com/office/drawing/2014/main" id="{D7EDA214-F5DD-4055-9782-6A82F00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CFC4FD07-A718-4C99-BF30-CF62E3C46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0964A1-A0F0-450A-BDA1-A2AFD80FA966}"/>
              </a:ext>
            </a:extLst>
          </p:cNvPr>
          <p:cNvSpPr txBox="1">
            <a:spLocks/>
          </p:cNvSpPr>
          <p:nvPr/>
        </p:nvSpPr>
        <p:spPr>
          <a:xfrm>
            <a:off x="295352" y="321651"/>
            <a:ext cx="3581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Характерни </a:t>
            </a:r>
            <a:r>
              <a:rPr lang="bg-BG" sz="2300" dirty="0">
                <a:solidFill>
                  <a:srgbClr val="FF3300"/>
                </a:solidFill>
              </a:rPr>
              <a:t>Особености </a:t>
            </a:r>
            <a:r>
              <a:rPr lang="bg-BG" sz="2300" dirty="0">
                <a:solidFill>
                  <a:srgbClr val="0000FF"/>
                </a:solidFill>
              </a:rPr>
              <a:t>на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735F7-1E7F-4037-9525-585FEC5E4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02A3A64-2D5D-4025-AC9F-E9BDD8F8633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26.6.2019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9B7217B-AAAA-43D5-B869-255F6728CA7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30</a:t>
            </a:r>
            <a:endParaRPr lang="en-US" dirty="0"/>
          </a:p>
        </p:txBody>
      </p:sp>
      <p:pic>
        <p:nvPicPr>
          <p:cNvPr id="7" name="Content Placeholder 3" descr="A picture containing objec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5CE5E14-CB0F-4285-986A-D9E4FA9A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3438"/>
            <a:ext cx="619048" cy="504762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497F588-1D2E-4665-9F32-0D036B4FD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58667" cy="19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C11154-EFE9-47B5-BF32-CB353E1CEE6B}"/>
              </a:ext>
            </a:extLst>
          </p:cNvPr>
          <p:cNvSpPr txBox="1"/>
          <p:nvPr/>
        </p:nvSpPr>
        <p:spPr>
          <a:xfrm>
            <a:off x="762000" y="762000"/>
            <a:ext cx="843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bg-BG" sz="1600" dirty="0"/>
              <a:t> СЪВМЕСТИМ с повечето Компютри: от </a:t>
            </a:r>
            <a:r>
              <a:rPr lang="en-US" sz="1600" dirty="0"/>
              <a:t>IBM PC, </a:t>
            </a:r>
            <a:r>
              <a:rPr lang="bg-BG" sz="1600" dirty="0"/>
              <a:t>през </a:t>
            </a:r>
            <a:r>
              <a:rPr lang="en-US" sz="1600" dirty="0"/>
              <a:t>Mac, </a:t>
            </a:r>
            <a:r>
              <a:rPr lang="bg-BG" sz="1600" dirty="0"/>
              <a:t>до Големите </a:t>
            </a:r>
            <a:r>
              <a:rPr lang="en-US" sz="1600" dirty="0"/>
              <a:t>UNIX </a:t>
            </a:r>
            <a:r>
              <a:rPr lang="bg-BG" sz="1600" dirty="0"/>
              <a:t>и </a:t>
            </a:r>
            <a:r>
              <a:rPr lang="en-US" sz="1600" dirty="0">
                <a:hlinkClick r:id="rId10"/>
              </a:rPr>
              <a:t>VMS</a:t>
            </a:r>
            <a:r>
              <a:rPr lang="bg-BG" sz="1600" dirty="0"/>
              <a:t>-Системи.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CA97E-2E7B-48E0-BCF9-A78843248FEB}"/>
              </a:ext>
            </a:extLst>
          </p:cNvPr>
          <p:cNvSpPr txBox="1"/>
          <p:nvPr/>
        </p:nvSpPr>
        <p:spPr>
          <a:xfrm>
            <a:off x="914400" y="990600"/>
            <a:ext cx="28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НАЛИЧЕН е в </a:t>
            </a:r>
            <a:r>
              <a:rPr lang="en-US" sz="1600" dirty="0"/>
              <a:t>ftp</a:t>
            </a:r>
            <a:r>
              <a:rPr lang="bg-BG" sz="1600" dirty="0"/>
              <a:t>-Архивите на: </a:t>
            </a:r>
            <a:endParaRPr lang="en-US" sz="160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9BD474-748E-42AF-983B-71813C2D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20071"/>
              </p:ext>
            </p:extLst>
          </p:nvPr>
        </p:nvGraphicFramePr>
        <p:xfrm>
          <a:off x="3196893" y="1360551"/>
          <a:ext cx="4679378" cy="72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41707">
                  <a:extLst>
                    <a:ext uri="{9D8B030D-6E8A-4147-A177-3AD203B41FA5}">
                      <a16:colId xmlns:a16="http://schemas.microsoft.com/office/drawing/2014/main" val="2960403382"/>
                    </a:ext>
                  </a:extLst>
                </a:gridCol>
                <a:gridCol w="1153845">
                  <a:extLst>
                    <a:ext uri="{9D8B030D-6E8A-4147-A177-3AD203B41FA5}">
                      <a16:colId xmlns:a16="http://schemas.microsoft.com/office/drawing/2014/main" val="1148598836"/>
                    </a:ext>
                  </a:extLst>
                </a:gridCol>
                <a:gridCol w="2683826">
                  <a:extLst>
                    <a:ext uri="{9D8B030D-6E8A-4147-A177-3AD203B41FA5}">
                      <a16:colId xmlns:a16="http://schemas.microsoft.com/office/drawing/2014/main" val="3752114469"/>
                    </a:ext>
                  </a:extLst>
                </a:gridCol>
              </a:tblGrid>
              <a:tr h="354624">
                <a:tc>
                  <a:txBody>
                    <a:bodyPr/>
                    <a:lstStyle/>
                    <a:p>
                      <a:r>
                        <a:rPr lang="bg-BG" sz="1600" dirty="0"/>
                        <a:t>Автор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Дизайнер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Технически изпълнител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9307"/>
                  </a:ext>
                </a:extLst>
              </a:tr>
              <a:tr h="354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22243"/>
                  </a:ext>
                </a:extLst>
              </a:tr>
            </a:tbl>
          </a:graphicData>
        </a:graphic>
      </p:graphicFrame>
      <p:pic>
        <p:nvPicPr>
          <p:cNvPr id="53" name="Picture 52">
            <a:hlinkClick r:id="rId11" action="ppaction://hlinkfile"/>
            <a:extLst>
              <a:ext uri="{FF2B5EF4-FFF2-40B4-BE49-F238E27FC236}">
                <a16:creationId xmlns:a16="http://schemas.microsoft.com/office/drawing/2014/main" id="{6286AB93-6F8E-4EE6-9B85-C3BFCB965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700022"/>
            <a:ext cx="864108" cy="3573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4E7F54-8025-41F8-BBBA-945E29DEB227}"/>
              </a:ext>
            </a:extLst>
          </p:cNvPr>
          <p:cNvSpPr txBox="1"/>
          <p:nvPr/>
        </p:nvSpPr>
        <p:spPr>
          <a:xfrm>
            <a:off x="316954" y="1905000"/>
            <a:ext cx="1131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Nota Bene</a:t>
            </a:r>
            <a:r>
              <a:rPr lang="en-US" sz="1600" dirty="0"/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EA72F4-DB68-49D1-A576-073D2FB82FFF}"/>
              </a:ext>
            </a:extLst>
          </p:cNvPr>
          <p:cNvSpPr txBox="1"/>
          <p:nvPr/>
        </p:nvSpPr>
        <p:spPr>
          <a:xfrm>
            <a:off x="316955" y="2186225"/>
            <a:ext cx="384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ЗА РАЗЛИКА от </a:t>
            </a:r>
            <a:r>
              <a:rPr lang="en-US" sz="1400" dirty="0"/>
              <a:t>WYSIWYG</a:t>
            </a:r>
            <a:r>
              <a:rPr lang="bg-BG" sz="1400" dirty="0"/>
              <a:t>-Подхода при повечето  съвременни Текстови процесори, при </a:t>
            </a:r>
            <a:r>
              <a:rPr lang="en-US" sz="1400" dirty="0"/>
              <a:t>           </a:t>
            </a:r>
            <a:r>
              <a:rPr lang="bg-BG" sz="1400" dirty="0"/>
              <a:t>  при самото въвеждане на Документа, Авторите НЕ МОГАТ да видят Изходния му вид.</a:t>
            </a:r>
          </a:p>
          <a:p>
            <a:r>
              <a:rPr lang="bg-BG" sz="1400" dirty="0"/>
              <a:t>Крайният вид на Документа можем да видим на Екрана СЛЕД Обработката на Файла с             .</a:t>
            </a:r>
            <a:endParaRPr lang="en-US" sz="1400" dirty="0"/>
          </a:p>
        </p:txBody>
      </p:sp>
      <p:pic>
        <p:nvPicPr>
          <p:cNvPr id="56" name="Picture 5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6704847-4140-4D12-890C-54EAF6B8B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3" y="2475000"/>
            <a:ext cx="458667" cy="1920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DE0D6E4-E1A0-49EF-9E94-B01A460F2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57" y="3313200"/>
            <a:ext cx="458667" cy="192000"/>
          </a:xfrm>
          <a:prstGeom prst="rect">
            <a:avLst/>
          </a:prstGeom>
        </p:spPr>
      </p:pic>
      <p:pic>
        <p:nvPicPr>
          <p:cNvPr id="52" name="Picture 51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E83EEC4-2565-4C66-8AD5-E90A93614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96819"/>
            <a:ext cx="335238" cy="184381"/>
          </a:xfrm>
          <a:prstGeom prst="rect">
            <a:avLst/>
          </a:prstGeom>
        </p:spPr>
      </p:pic>
      <p:pic>
        <p:nvPicPr>
          <p:cNvPr id="46" name="Picture 4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F91D54A-0DC7-48FF-985E-E8429B27E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76" y="1809771"/>
            <a:ext cx="409524" cy="171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4D1C2C-AC75-4214-AF12-4DC9BB7F7569}"/>
              </a:ext>
            </a:extLst>
          </p:cNvPr>
          <p:cNvSpPr txBox="1"/>
          <p:nvPr/>
        </p:nvSpPr>
        <p:spPr>
          <a:xfrm>
            <a:off x="304800" y="3547646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Главна Идея</a:t>
            </a:r>
            <a:r>
              <a:rPr lang="en-US" sz="1600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BADF7-6137-4475-8CDB-84F48F3F0867}"/>
              </a:ext>
            </a:extLst>
          </p:cNvPr>
          <p:cNvSpPr txBox="1"/>
          <p:nvPr/>
        </p:nvSpPr>
        <p:spPr>
          <a:xfrm>
            <a:off x="304801" y="3810000"/>
            <a:ext cx="41147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УДОБСТВОТО при Четене и ЯСНОТАТА са далеч ПО-ВАЖНИ от Външния вид</a:t>
            </a:r>
          </a:p>
          <a:p>
            <a:r>
              <a:rPr lang="bg-BG" sz="1400" dirty="0"/>
              <a:t>на Документа:</a:t>
            </a:r>
          </a:p>
          <a:p>
            <a:pPr marL="342900" indent="-342900">
              <a:buAutoNum type="arabicPeriod"/>
            </a:pPr>
            <a:r>
              <a:rPr lang="bg-BG" sz="1400" dirty="0"/>
              <a:t>Размерът на Шрифта и Номерацията на Разделите трябва да представят ЯСНО и НЕДВУСМИСЛЕНО Структурата на Главите и Разделите на Читателя.</a:t>
            </a:r>
          </a:p>
          <a:p>
            <a:pPr marL="342900" indent="-342900">
              <a:buAutoNum type="arabicPeriod"/>
            </a:pPr>
            <a:r>
              <a:rPr lang="bg-BG" sz="1400" dirty="0"/>
              <a:t>Редът трябва да бъде ДОСТАТЪЧНО КЪС, за да НЕ НАПРЯГА очите на Читателя и ДОСТАТЪЧНО ДЪЛЪГ за Естетическо запълване на Страницата.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D609FA-8DD6-40DB-9DCB-44FDEA7398AF}"/>
              </a:ext>
            </a:extLst>
          </p:cNvPr>
          <p:cNvSpPr txBox="1"/>
          <p:nvPr/>
        </p:nvSpPr>
        <p:spPr>
          <a:xfrm>
            <a:off x="4419600" y="1905000"/>
            <a:ext cx="132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Предимства</a:t>
            </a:r>
            <a:r>
              <a:rPr lang="en-US" sz="16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6748B1-1C21-47D8-B0D9-D7F0D070D6F1}"/>
              </a:ext>
            </a:extLst>
          </p:cNvPr>
          <p:cNvSpPr txBox="1"/>
          <p:nvPr/>
        </p:nvSpPr>
        <p:spPr>
          <a:xfrm>
            <a:off x="4419601" y="2133600"/>
            <a:ext cx="450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Оформлението на Документа ни е на база ПРОФЕСИОНАЛНИ Макети и той има вид „на издание“.             Дефинира съответни Структури.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СЛОЖНИ Формули записваме ЛЕСНО и УДОБНО в Линеен вид.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Работим с няколко ЛЕСНО разбираеми Команди, определящи Логическата структура на Документа; РЯДКО се занимаваме с Макета на Документа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ЛЕСНО изготвяме СЛОЖНИ структури, като: Съдържание, Забележки, Литература, Индекс, Списъци на Фигури и Таблици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Разполагаме със СВОБОДНИ Допълнителни пакети, като за: включване на </a:t>
            </a:r>
            <a:r>
              <a:rPr lang="en-US" sz="1400" dirty="0"/>
              <a:t>	-  -</a:t>
            </a:r>
            <a:r>
              <a:rPr lang="bg-BG" sz="1400" dirty="0"/>
              <a:t>графики, оформяне на Библиография, вместване в конкретен Стандарт и пр.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         (Форматиращото сърце на	               ) е ИЗКЛЮЧИТЕЛНО Мобилен и СВОБОДНО Достъпен; ФАКТИЧЕСКИ работи на ВСИЧКИ съществуващи Платформи.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43BD919-E6E5-430E-9920-E46F4BD5C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4800600"/>
            <a:ext cx="894903" cy="132035"/>
          </a:xfrm>
          <a:prstGeom prst="rect">
            <a:avLst/>
          </a:prstGeom>
        </p:spPr>
      </p:pic>
      <p:pic>
        <p:nvPicPr>
          <p:cNvPr id="64" name="Picture 63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F45E875-5EF4-4EC0-B46C-1E864A92E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3" y="2640451"/>
            <a:ext cx="458667" cy="192000"/>
          </a:xfrm>
          <a:prstGeom prst="rect">
            <a:avLst/>
          </a:prstGeom>
        </p:spPr>
      </p:pic>
      <p:pic>
        <p:nvPicPr>
          <p:cNvPr id="65" name="Picture 64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55B8922-D7F9-4CB6-870B-AB2C75F2D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8" y="5390630"/>
            <a:ext cx="335238" cy="184381"/>
          </a:xfrm>
          <a:prstGeom prst="rect">
            <a:avLst/>
          </a:prstGeom>
        </p:spPr>
      </p:pic>
      <p:pic>
        <p:nvPicPr>
          <p:cNvPr id="67" name="Picture 66">
            <a:hlinkClick r:id="rId17"/>
            <a:extLst>
              <a:ext uri="{FF2B5EF4-FFF2-40B4-BE49-F238E27FC236}">
                <a16:creationId xmlns:a16="http://schemas.microsoft.com/office/drawing/2014/main" id="{83437BD3-41F3-4170-B118-F9FA148F4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6" y="5409931"/>
            <a:ext cx="653888" cy="184430"/>
          </a:xfrm>
          <a:prstGeom prst="rect">
            <a:avLst/>
          </a:prstGeom>
        </p:spPr>
      </p:pic>
      <p:pic>
        <p:nvPicPr>
          <p:cNvPr id="69" name="Picture 68">
            <a:hlinkClick r:id="rId19"/>
            <a:extLst>
              <a:ext uri="{FF2B5EF4-FFF2-40B4-BE49-F238E27FC236}">
                <a16:creationId xmlns:a16="http://schemas.microsoft.com/office/drawing/2014/main" id="{0A67FD7C-6BB1-4CED-821C-D82A4B113B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2093697" cy="2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F18B90-3BE7-4420-B5CD-120B0729E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2A5B4E-D3E0-4671-955D-723428CBC12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E263C94-B346-4F37-8887-36969194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</a:t>
            </a:r>
            <a:r>
              <a:rPr lang="bg-BG" sz="1600" dirty="0">
                <a:solidFill>
                  <a:srgbClr val="0000FF"/>
                </a:solidFill>
              </a:rPr>
              <a:t>ходни Файлове в	      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4FE5-55CA-482F-B7BF-575784B15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7C7E0-8D07-4580-8BA7-B382562118BB}"/>
              </a:ext>
            </a:extLst>
          </p:cNvPr>
          <p:cNvGrpSpPr/>
          <p:nvPr/>
        </p:nvGrpSpPr>
        <p:grpSpPr>
          <a:xfrm>
            <a:off x="295353" y="321651"/>
            <a:ext cx="2000095" cy="516549"/>
            <a:chOff x="295353" y="321651"/>
            <a:chExt cx="2000095" cy="5165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7195C2-817D-4434-843A-6D65790E0A70}"/>
                </a:ext>
              </a:extLst>
            </p:cNvPr>
            <p:cNvSpPr txBox="1">
              <a:spLocks/>
            </p:cNvSpPr>
            <p:nvPr/>
          </p:nvSpPr>
          <p:spPr>
            <a:xfrm>
              <a:off x="295353" y="321651"/>
              <a:ext cx="1533448" cy="40750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2300" dirty="0">
                  <a:solidFill>
                    <a:srgbClr val="FF3300"/>
                  </a:solidFill>
                </a:rPr>
                <a:t>Примери </a:t>
              </a:r>
              <a:r>
                <a:rPr lang="bg-BG" sz="2300" dirty="0">
                  <a:solidFill>
                    <a:srgbClr val="0000FF"/>
                  </a:solidFill>
                </a:rPr>
                <a:t>с</a:t>
              </a:r>
              <a:endParaRPr lang="en-US" sz="2300" dirty="0">
                <a:solidFill>
                  <a:srgbClr val="FF3300"/>
                </a:solidFill>
              </a:endParaRPr>
            </a:p>
          </p:txBody>
        </p:sp>
        <p:pic>
          <p:nvPicPr>
            <p:cNvPr id="12" name="Content Placeholder 3" descr="A picture containing object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AD3431AE-BF71-43D2-B30B-A12365A4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3438"/>
              <a:ext cx="619048" cy="504762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709F7D-1052-4A2E-B9C3-E29610082789}"/>
              </a:ext>
            </a:extLst>
          </p:cNvPr>
          <p:cNvGrpSpPr/>
          <p:nvPr/>
        </p:nvGrpSpPr>
        <p:grpSpPr>
          <a:xfrm>
            <a:off x="315439" y="792899"/>
            <a:ext cx="3494561" cy="1797901"/>
            <a:chOff x="315439" y="792899"/>
            <a:chExt cx="3494561" cy="17979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C14F5E-36B5-4716-9F81-EFC4EE482C4D}"/>
                </a:ext>
              </a:extLst>
            </p:cNvPr>
            <p:cNvSpPr txBox="1"/>
            <p:nvPr/>
          </p:nvSpPr>
          <p:spPr>
            <a:xfrm>
              <a:off x="315439" y="990362"/>
              <a:ext cx="349456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Входен Файл в              е КОНВЕНЦИОНАЛЕН </a:t>
              </a:r>
              <a:r>
                <a:rPr lang="en-US" sz="1200" dirty="0"/>
                <a:t>ASCII</a:t>
              </a:r>
              <a:r>
                <a:rPr lang="bg-BG" sz="1200" dirty="0"/>
                <a:t>-Файл, Създаден с ПРОЗВОЛЕН Текстов редактор.</a:t>
              </a:r>
            </a:p>
            <a:p>
              <a:r>
                <a:rPr lang="bg-BG" sz="1200" dirty="0"/>
                <a:t>СЪДЪРЖА:</a:t>
              </a:r>
            </a:p>
            <a:p>
              <a:pPr marL="342900" indent="-342900">
                <a:buAutoNum type="arabicPeriod"/>
              </a:pPr>
              <a:r>
                <a:rPr lang="bg-BG" sz="1200" dirty="0"/>
                <a:t>Текстовото СЪДЪРЖАНИЕ на Документа</a:t>
              </a:r>
            </a:p>
            <a:p>
              <a:r>
                <a:rPr lang="bg-BG" sz="1200" dirty="0"/>
                <a:t>          и</a:t>
              </a:r>
            </a:p>
            <a:p>
              <a:pPr marL="342900" indent="-342900">
                <a:buFont typeface="+mj-lt"/>
                <a:buAutoNum type="arabicPeriod" startAt="2"/>
              </a:pPr>
              <a:r>
                <a:rPr lang="bg-BG" sz="1200" dirty="0"/>
                <a:t>Командите, УКАЗВАЩИ на               как да ОБРАБОТВА Текста.</a:t>
              </a:r>
            </a:p>
            <a:p>
              <a:pPr marL="342900" indent="-342900">
                <a:buAutoNum type="arabicPeriod"/>
              </a:pPr>
              <a:endParaRPr lang="en-US" sz="1400" dirty="0"/>
            </a:p>
          </p:txBody>
        </p:sp>
        <p:pic>
          <p:nvPicPr>
            <p:cNvPr id="35" name="Picture 34" descr="A picture containing object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92728D02-DF89-497C-91A0-7D6355E2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85" y="792899"/>
              <a:ext cx="503715" cy="210858"/>
            </a:xfrm>
            <a:prstGeom prst="rect">
              <a:avLst/>
            </a:prstGeom>
          </p:spPr>
        </p:pic>
        <p:pic>
          <p:nvPicPr>
            <p:cNvPr id="37" name="Picture 36" descr="A picture containing object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611DBD41-75EB-4EB7-8936-E057DF7E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30860"/>
              <a:ext cx="458667" cy="192000"/>
            </a:xfrm>
            <a:prstGeom prst="rect">
              <a:avLst/>
            </a:prstGeom>
          </p:spPr>
        </p:pic>
        <p:pic>
          <p:nvPicPr>
            <p:cNvPr id="38" name="Picture 37" descr="A picture containing object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9B46C606-7E93-4830-B2D8-729D353C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945260"/>
              <a:ext cx="458667" cy="19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1DEB5-218C-477D-9CFC-4616FF62A73C}"/>
              </a:ext>
            </a:extLst>
          </p:cNvPr>
          <p:cNvGrpSpPr/>
          <p:nvPr/>
        </p:nvGrpSpPr>
        <p:grpSpPr>
          <a:xfrm>
            <a:off x="3835878" y="682140"/>
            <a:ext cx="2407760" cy="5644186"/>
            <a:chOff x="3835878" y="682140"/>
            <a:chExt cx="2407760" cy="56441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FDCBA7-2339-4150-B34C-3DA11FE2EEF8}"/>
                </a:ext>
              </a:extLst>
            </p:cNvPr>
            <p:cNvGrpSpPr/>
            <p:nvPr/>
          </p:nvGrpSpPr>
          <p:grpSpPr>
            <a:xfrm>
              <a:off x="3835878" y="990600"/>
              <a:ext cx="2407760" cy="5335726"/>
              <a:chOff x="3835878" y="990600"/>
              <a:chExt cx="2407760" cy="533572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015D16-E101-4E31-8B2F-88D61303978E}"/>
                  </a:ext>
                </a:extLst>
              </p:cNvPr>
              <p:cNvSpPr txBox="1"/>
              <p:nvPr/>
            </p:nvSpPr>
            <p:spPr>
              <a:xfrm>
                <a:off x="4064478" y="990600"/>
                <a:ext cx="2179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bg-BG" sz="1200" dirty="0"/>
                  <a:t>когато Айнщайн</a:t>
                </a:r>
              </a:p>
              <a:p>
                <a:r>
                  <a:rPr lang="bg-BG" sz="1200" dirty="0"/>
                  <a:t>е въвел своята формула</a:t>
                </a:r>
              </a:p>
              <a:p>
                <a:r>
                  <a:rPr lang="bg-BG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e = m \</a:t>
                </a:r>
                <a:r>
                  <a:rPr lang="en-US" sz="1200" dirty="0" err="1"/>
                  <a:t>cdot</a:t>
                </a:r>
                <a:r>
                  <a:rPr lang="en-US" sz="1200" dirty="0"/>
                  <a:t> c^2 \; ,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bg-BG" sz="1200" dirty="0"/>
                  <a:t>която е най-широко</a:t>
                </a:r>
              </a:p>
              <a:p>
                <a:r>
                  <a:rPr lang="bg-BG" sz="1200" dirty="0"/>
                  <a:t>известна и най-малко</a:t>
                </a:r>
              </a:p>
              <a:p>
                <a:r>
                  <a:rPr lang="bg-BG" sz="1200" dirty="0"/>
                  <a:t>понятна физическа формула.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47DE7-AF7E-4926-82EF-C58B5D07E881}"/>
                  </a:ext>
                </a:extLst>
              </p:cNvPr>
              <p:cNvSpPr txBox="1"/>
              <p:nvPr/>
            </p:nvSpPr>
            <p:spPr>
              <a:xfrm>
                <a:off x="3835878" y="2697540"/>
                <a:ext cx="24077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откъдето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следва</a:t>
                </a:r>
                <a:endParaRPr lang="ru-RU" sz="1200" dirty="0"/>
              </a:p>
              <a:p>
                <a:r>
                  <a:rPr lang="ru-RU" sz="1200" dirty="0"/>
                  <a:t>закона за тока на </a:t>
                </a:r>
                <a:r>
                  <a:rPr lang="ru-RU" sz="1200" dirty="0" err="1"/>
                  <a:t>Кирхов</a:t>
                </a:r>
                <a:r>
                  <a:rPr lang="ru-RU" sz="1200" dirty="0"/>
                  <a:t>: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\sum_{k=1}^{n} </a:t>
                </a:r>
                <a:r>
                  <a:rPr lang="en-US" sz="1200" dirty="0" err="1"/>
                  <a:t>I_k</a:t>
                </a:r>
                <a:r>
                  <a:rPr lang="en-US" sz="1200" dirty="0"/>
                  <a:t> = 0 \; .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endParaRPr lang="en-US" sz="1200" dirty="0"/>
              </a:p>
              <a:p>
                <a:r>
                  <a:rPr lang="ru-RU" sz="1200" dirty="0"/>
                  <a:t>Закон за </a:t>
                </a:r>
                <a:r>
                  <a:rPr lang="ru-RU" sz="1200" dirty="0" err="1"/>
                  <a:t>напрежението</a:t>
                </a:r>
                <a:r>
                  <a:rPr lang="ru-RU" sz="1200" dirty="0"/>
                  <a:t> на </a:t>
                </a:r>
                <a:r>
                  <a:rPr lang="ru-RU" sz="1200" dirty="0" err="1"/>
                  <a:t>Кирхов</a:t>
                </a:r>
                <a:endParaRPr lang="ru-RU" sz="1200" dirty="0"/>
              </a:p>
              <a:p>
                <a:r>
                  <a:rPr lang="ru-RU" sz="1200" dirty="0" err="1"/>
                  <a:t>може</a:t>
                </a:r>
                <a:r>
                  <a:rPr lang="ru-RU" sz="1200" dirty="0"/>
                  <a:t> да </a:t>
                </a:r>
                <a:r>
                  <a:rPr lang="ru-RU" sz="1200" dirty="0" err="1"/>
                  <a:t>бъде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въведен</a:t>
                </a:r>
                <a:r>
                  <a:rPr lang="ru-RU" sz="1200" dirty="0"/>
                  <a:t> \</a:t>
                </a:r>
                <a:r>
                  <a:rPr lang="en-US" sz="1200" dirty="0" err="1"/>
                  <a:t>ldots</a:t>
                </a:r>
                <a:endParaRPr 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697F47-7FB4-4186-B0F8-0DB04C7A2587}"/>
                  </a:ext>
                </a:extLst>
              </p:cNvPr>
              <p:cNvSpPr txBox="1"/>
              <p:nvPr/>
            </p:nvSpPr>
            <p:spPr>
              <a:xfrm>
                <a:off x="4114800" y="4572000"/>
                <a:ext cx="201106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който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има</a:t>
                </a:r>
                <a:endParaRPr lang="ru-RU" sz="1200" dirty="0"/>
              </a:p>
              <a:p>
                <a:r>
                  <a:rPr lang="ru-RU" sz="1200" dirty="0" err="1"/>
                  <a:t>няколко</a:t>
                </a:r>
                <a:r>
                  <a:rPr lang="ru-RU" sz="1200" dirty="0"/>
                  <a:t> преимущества.</a:t>
                </a:r>
              </a:p>
              <a:p>
                <a:endParaRPr lang="ru-RU" sz="1200" dirty="0"/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I_D = I_F - I_R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ru-RU" sz="1200" dirty="0"/>
                  <a:t>е ядро на </a:t>
                </a:r>
                <a:r>
                  <a:rPr lang="ru-RU" sz="1200" dirty="0" err="1"/>
                  <a:t>съвършено</a:t>
                </a:r>
                <a:endParaRPr lang="ru-RU" sz="1200" dirty="0"/>
              </a:p>
              <a:p>
                <a:r>
                  <a:rPr lang="ru-RU" sz="1200" dirty="0"/>
                  <a:t>друг </a:t>
                </a:r>
                <a:r>
                  <a:rPr lang="ru-RU" sz="1200" dirty="0" err="1"/>
                  <a:t>модел</a:t>
                </a:r>
                <a:r>
                  <a:rPr lang="ru-RU" sz="1200" dirty="0"/>
                  <a:t> транзистор.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 err="1"/>
                  <a:t>ldots</a:t>
                </a:r>
                <a:r>
                  <a:rPr lang="bg-BG" sz="1200" dirty="0"/>
                  <a:t>.</a:t>
                </a:r>
                <a:endParaRPr lang="en-US" sz="1200" dirty="0"/>
              </a:p>
            </p:txBody>
          </p:sp>
        </p:grp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C3D9778D-0E43-4142-B9B8-7E41A722A8E3}"/>
                </a:ext>
              </a:extLst>
            </p:cNvPr>
            <p:cNvSpPr txBox="1">
              <a:spLocks/>
            </p:cNvSpPr>
            <p:nvPr/>
          </p:nvSpPr>
          <p:spPr>
            <a:xfrm>
              <a:off x="4038600" y="68214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Пример: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0E3AACD-09BC-45ED-B5BB-5D2E9AFC7AC0}"/>
              </a:ext>
            </a:extLst>
          </p:cNvPr>
          <p:cNvGrpSpPr/>
          <p:nvPr/>
        </p:nvGrpSpPr>
        <p:grpSpPr>
          <a:xfrm>
            <a:off x="6125861" y="685800"/>
            <a:ext cx="2799064" cy="5029200"/>
            <a:chOff x="6125861" y="685800"/>
            <a:chExt cx="2799064" cy="50292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81D254E-1548-4D82-BAB1-A3794102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400" y="1066800"/>
              <a:ext cx="2659856" cy="99509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3EF002-D5A2-4F3D-845E-3A1AB8C52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53162" y="2781300"/>
              <a:ext cx="2671763" cy="12573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5821CA-7CCD-4ACF-BCE9-F31964578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43637" y="4658868"/>
              <a:ext cx="2671763" cy="1056132"/>
            </a:xfrm>
            <a:prstGeom prst="rect">
              <a:avLst/>
            </a:prstGeom>
          </p:spPr>
        </p:pic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C30DEA95-F26E-4F99-9025-1C222E805234}"/>
                </a:ext>
              </a:extLst>
            </p:cNvPr>
            <p:cNvSpPr txBox="1">
              <a:spLocks/>
            </p:cNvSpPr>
            <p:nvPr/>
          </p:nvSpPr>
          <p:spPr>
            <a:xfrm>
              <a:off x="6125861" y="68580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FF3300"/>
                  </a:solidFill>
                </a:rPr>
                <a:t>Резултат</a:t>
              </a:r>
              <a:r>
                <a:rPr lang="bg-BG" sz="1600" dirty="0">
                  <a:solidFill>
                    <a:srgbClr val="0000FF"/>
                  </a:solidFill>
                </a:rPr>
                <a:t>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48010C-9ED2-47A1-BA0A-F9DDB5D3E743}"/>
              </a:ext>
            </a:extLst>
          </p:cNvPr>
          <p:cNvGrpSpPr/>
          <p:nvPr/>
        </p:nvGrpSpPr>
        <p:grpSpPr>
          <a:xfrm>
            <a:off x="178279" y="2282340"/>
            <a:ext cx="3784121" cy="4575660"/>
            <a:chOff x="178279" y="2282340"/>
            <a:chExt cx="3784121" cy="4575660"/>
          </a:xfrm>
        </p:grpSpPr>
        <p:sp>
          <p:nvSpPr>
            <p:cNvPr id="10" name="Date Placeholder 3">
              <a:extLst>
                <a:ext uri="{FF2B5EF4-FFF2-40B4-BE49-F238E27FC236}">
                  <a16:creationId xmlns:a16="http://schemas.microsoft.com/office/drawing/2014/main" id="{D4FCC799-5A8C-454C-A8E0-8CB39E129D60}"/>
                </a:ext>
              </a:extLst>
            </p:cNvPr>
            <p:cNvSpPr txBox="1">
              <a:spLocks/>
            </p:cNvSpPr>
            <p:nvPr/>
          </p:nvSpPr>
          <p:spPr>
            <a:xfrm>
              <a:off x="178279" y="6492875"/>
              <a:ext cx="21336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bg-BG" dirty="0"/>
                <a:t>Дата: </a:t>
              </a:r>
              <a:fld id="{4836C8E4-75DA-4013-BBDC-FCE0CEAEFCAB}" type="datetime1">
                <a:rPr lang="bg-BG" smtClean="0"/>
                <a:pPr>
                  <a:spcAft>
                    <a:spcPts val="600"/>
                  </a:spcAft>
                </a:pPr>
                <a:t>26.6.2019 г.</a:t>
              </a:fld>
              <a:endParaRPr lang="en-US" dirty="0"/>
            </a:p>
          </p:txBody>
        </p:sp>
        <p:pic>
          <p:nvPicPr>
            <p:cNvPr id="48" name="Picture 4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7E9FF36-2A84-4224-8143-A44A904EC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75" y="2667000"/>
              <a:ext cx="1723125" cy="243816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68B0364-E7BC-47A8-BE4C-2BD23A5B527F}"/>
                </a:ext>
              </a:extLst>
            </p:cNvPr>
            <p:cNvSpPr txBox="1"/>
            <p:nvPr/>
          </p:nvSpPr>
          <p:spPr>
            <a:xfrm>
              <a:off x="228600" y="5075872"/>
              <a:ext cx="3733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000" b="1" dirty="0"/>
                <a:t>1</a:t>
              </a:r>
              <a:r>
                <a:rPr lang="bg-BG" sz="1000" dirty="0"/>
                <a:t>   1 инч + \</a:t>
              </a:r>
              <a:r>
                <a:rPr lang="en-US" sz="1000" dirty="0" err="1"/>
                <a:t>hoffset</a:t>
              </a:r>
              <a:r>
                <a:rPr lang="en-US" sz="1000" dirty="0"/>
                <a:t> </a:t>
              </a:r>
              <a:r>
                <a:rPr lang="bg-BG" sz="1000" dirty="0"/>
                <a:t>              </a:t>
              </a:r>
              <a:r>
                <a:rPr lang="en-US" sz="1000" b="1" dirty="0"/>
                <a:t>2</a:t>
              </a:r>
              <a:r>
                <a:rPr lang="en-US" sz="1000" dirty="0"/>
                <a:t>  1 </a:t>
              </a:r>
              <a:r>
                <a:rPr lang="bg-BG" sz="1000" dirty="0"/>
                <a:t>инч + \</a:t>
              </a:r>
              <a:r>
                <a:rPr lang="en-US" sz="1000" dirty="0" err="1"/>
                <a:t>voffset</a:t>
              </a:r>
              <a:endParaRPr lang="en-US" sz="1000" dirty="0"/>
            </a:p>
            <a:p>
              <a:r>
                <a:rPr lang="en-US" sz="1000" b="1" dirty="0"/>
                <a:t>3</a:t>
              </a:r>
              <a:r>
                <a:rPr lang="en-US" sz="1000" dirty="0"/>
                <a:t>  </a:t>
              </a:r>
              <a:r>
                <a:rPr lang="bg-BG" sz="1000" dirty="0"/>
                <a:t> </a:t>
              </a:r>
              <a:r>
                <a:rPr lang="en-US" sz="1000" dirty="0"/>
                <a:t>\</a:t>
              </a:r>
              <a:r>
                <a:rPr lang="en-US" sz="1000" dirty="0" err="1"/>
                <a:t>oddsidemargin</a:t>
              </a:r>
              <a:r>
                <a:rPr lang="en-US" sz="1000" dirty="0"/>
                <a:t> = 22pt</a:t>
              </a:r>
              <a:r>
                <a:rPr lang="bg-BG" sz="1000" dirty="0"/>
                <a:t>   </a:t>
              </a:r>
              <a:r>
                <a:rPr lang="en-US" sz="1000" b="1" dirty="0"/>
                <a:t>4</a:t>
              </a:r>
              <a:r>
                <a:rPr lang="en-US" sz="1000" dirty="0"/>
                <a:t>  \</a:t>
              </a:r>
              <a:r>
                <a:rPr lang="en-US" sz="1000" dirty="0" err="1"/>
                <a:t>topmargin</a:t>
              </a:r>
              <a:r>
                <a:rPr lang="en-US" sz="1000" dirty="0"/>
                <a:t> = 22pt</a:t>
              </a:r>
            </a:p>
            <a:p>
              <a:r>
                <a:rPr lang="en-US" sz="1000" dirty="0"/>
                <a:t>    </a:t>
              </a:r>
              <a:r>
                <a:rPr lang="bg-BG" sz="1000" dirty="0"/>
                <a:t>  или \</a:t>
              </a:r>
              <a:r>
                <a:rPr lang="en-US" sz="1000" dirty="0" err="1"/>
                <a:t>evensidemargin</a:t>
              </a:r>
              <a:endParaRPr lang="bg-BG" sz="1000" dirty="0"/>
            </a:p>
            <a:p>
              <a:r>
                <a:rPr lang="en-US" sz="1000" b="1" dirty="0"/>
                <a:t>5</a:t>
              </a:r>
              <a:r>
                <a:rPr lang="en-US" sz="1000" dirty="0"/>
                <a:t>  </a:t>
              </a:r>
              <a:r>
                <a:rPr lang="bg-BG" sz="1000" dirty="0"/>
                <a:t> </a:t>
              </a:r>
              <a:r>
                <a:rPr lang="en-US" sz="1000" dirty="0"/>
                <a:t>\</a:t>
              </a:r>
              <a:r>
                <a:rPr lang="en-US" sz="1000" dirty="0" err="1"/>
                <a:t>headheight</a:t>
              </a:r>
              <a:r>
                <a:rPr lang="en-US" sz="1000" dirty="0"/>
                <a:t> = 13pt </a:t>
              </a:r>
              <a:r>
                <a:rPr lang="bg-BG" sz="1000" dirty="0"/>
                <a:t>        </a:t>
              </a:r>
              <a:r>
                <a:rPr lang="en-US" sz="1000" b="1" dirty="0"/>
                <a:t>6</a:t>
              </a:r>
              <a:r>
                <a:rPr lang="en-US" sz="1000" dirty="0"/>
                <a:t>  \</a:t>
              </a:r>
              <a:r>
                <a:rPr lang="en-US" sz="1000" dirty="0" err="1"/>
                <a:t>headsep</a:t>
              </a:r>
              <a:r>
                <a:rPr lang="en-US" sz="1000" dirty="0"/>
                <a:t> = 19pt</a:t>
              </a:r>
            </a:p>
            <a:p>
              <a:r>
                <a:rPr lang="en-US" sz="1000" b="1" dirty="0"/>
                <a:t>7</a:t>
              </a:r>
              <a:r>
                <a:rPr lang="en-US" sz="1000" dirty="0"/>
                <a:t>  </a:t>
              </a:r>
              <a:r>
                <a:rPr lang="bg-BG" sz="1000" dirty="0"/>
                <a:t> </a:t>
              </a:r>
              <a:r>
                <a:rPr lang="en-US" sz="1000" dirty="0"/>
                <a:t>\</a:t>
              </a:r>
              <a:r>
                <a:rPr lang="en-US" sz="1000" dirty="0" err="1"/>
                <a:t>textheight</a:t>
              </a:r>
              <a:r>
                <a:rPr lang="en-US" sz="1000" dirty="0"/>
                <a:t> = 595pt </a:t>
              </a:r>
              <a:r>
                <a:rPr lang="bg-BG" sz="1000" dirty="0"/>
                <a:t>        </a:t>
              </a:r>
              <a:r>
                <a:rPr lang="en-US" sz="1000" b="1" dirty="0"/>
                <a:t>8</a:t>
              </a:r>
              <a:r>
                <a:rPr lang="en-US" sz="1000" dirty="0"/>
                <a:t>  \</a:t>
              </a:r>
              <a:r>
                <a:rPr lang="en-US" sz="1000" dirty="0" err="1"/>
                <a:t>textwidth</a:t>
              </a:r>
              <a:r>
                <a:rPr lang="en-US" sz="1000" dirty="0"/>
                <a:t> = 360pt</a:t>
              </a:r>
            </a:p>
            <a:p>
              <a:r>
                <a:rPr lang="en-US" sz="1000" b="1" dirty="0"/>
                <a:t>9</a:t>
              </a:r>
              <a:r>
                <a:rPr lang="en-US" sz="1000" dirty="0"/>
                <a:t>  </a:t>
              </a:r>
              <a:r>
                <a:rPr lang="bg-BG" sz="1000" dirty="0"/>
                <a:t> </a:t>
              </a:r>
              <a:r>
                <a:rPr lang="en-US" sz="1000" dirty="0"/>
                <a:t>\</a:t>
              </a:r>
              <a:r>
                <a:rPr lang="en-US" sz="1000" dirty="0" err="1"/>
                <a:t>marginparsep</a:t>
              </a:r>
              <a:r>
                <a:rPr lang="en-US" sz="1000" dirty="0"/>
                <a:t> = 7pt </a:t>
              </a:r>
              <a:r>
                <a:rPr lang="bg-BG" sz="1000" dirty="0"/>
                <a:t>    </a:t>
              </a:r>
              <a:r>
                <a:rPr lang="en-US" sz="1000" b="1" dirty="0"/>
                <a:t>10</a:t>
              </a:r>
              <a:r>
                <a:rPr lang="en-US" sz="1000" dirty="0"/>
                <a:t> </a:t>
              </a:r>
              <a:r>
                <a:rPr lang="bg-BG" sz="1000" dirty="0"/>
                <a:t> </a:t>
              </a:r>
              <a:r>
                <a:rPr lang="en-US" sz="1000" dirty="0"/>
                <a:t>\</a:t>
              </a:r>
              <a:r>
                <a:rPr lang="en-US" sz="1000" dirty="0" err="1"/>
                <a:t>marginparwidth</a:t>
              </a:r>
              <a:r>
                <a:rPr lang="en-US" sz="1000" dirty="0"/>
                <a:t> = 106pt</a:t>
              </a:r>
            </a:p>
            <a:p>
              <a:r>
                <a:rPr lang="en-US" sz="1000" b="1" dirty="0"/>
                <a:t>11</a:t>
              </a:r>
              <a:r>
                <a:rPr lang="en-US" sz="1000" dirty="0"/>
                <a:t> \</a:t>
              </a:r>
              <a:r>
                <a:rPr lang="en-US" sz="1000" dirty="0" err="1"/>
                <a:t>footskip</a:t>
              </a:r>
              <a:r>
                <a:rPr lang="en-US" sz="1000" dirty="0"/>
                <a:t> = 27pt </a:t>
              </a:r>
              <a:r>
                <a:rPr lang="bg-BG" sz="1000" dirty="0"/>
                <a:t>  </a:t>
              </a:r>
              <a:r>
                <a:rPr lang="en-US" sz="1000" dirty="0"/>
                <a:t>  </a:t>
              </a:r>
              <a:r>
                <a:rPr lang="bg-BG" sz="1000" dirty="0"/>
                <a:t>           </a:t>
              </a:r>
              <a:r>
                <a:rPr lang="en-US" sz="1000" dirty="0"/>
                <a:t> </a:t>
              </a:r>
              <a:r>
                <a:rPr lang="bg-BG" sz="1000" dirty="0"/>
                <a:t>  </a:t>
              </a:r>
              <a:r>
                <a:rPr lang="en-US" sz="1000" dirty="0"/>
                <a:t>\</a:t>
              </a:r>
              <a:r>
                <a:rPr lang="en-US" sz="1000" dirty="0" err="1"/>
                <a:t>marginparpush</a:t>
              </a:r>
              <a:r>
                <a:rPr lang="en-US" sz="1000" dirty="0"/>
                <a:t> = 5pt (</a:t>
              </a:r>
              <a:r>
                <a:rPr lang="bg-BG" sz="1000" dirty="0"/>
                <a:t>не е показано)</a:t>
              </a:r>
            </a:p>
            <a:p>
              <a:r>
                <a:rPr lang="bg-BG" sz="1000" dirty="0"/>
                <a:t>     \</a:t>
              </a:r>
              <a:r>
                <a:rPr lang="en-US" sz="1000" dirty="0" err="1"/>
                <a:t>hoffset</a:t>
              </a:r>
              <a:r>
                <a:rPr lang="en-US" sz="1000" dirty="0"/>
                <a:t> = 0pt</a:t>
              </a:r>
              <a:r>
                <a:rPr lang="bg-BG" sz="1000" dirty="0"/>
                <a:t>	</a:t>
              </a:r>
              <a:r>
                <a:rPr lang="en-US" sz="1000" dirty="0"/>
                <a:t>    </a:t>
              </a:r>
              <a:r>
                <a:rPr lang="bg-BG" sz="1000" dirty="0"/>
                <a:t>  </a:t>
              </a:r>
              <a:r>
                <a:rPr lang="en-US" sz="1000" dirty="0"/>
                <a:t> </a:t>
              </a:r>
              <a:r>
                <a:rPr lang="bg-BG" sz="1000" dirty="0"/>
                <a:t>              </a:t>
              </a:r>
              <a:r>
                <a:rPr lang="en-US" sz="1000" dirty="0"/>
                <a:t>\</a:t>
              </a:r>
              <a:r>
                <a:rPr lang="en-US" sz="1000" dirty="0" err="1"/>
                <a:t>voffset</a:t>
              </a:r>
              <a:r>
                <a:rPr lang="en-US" sz="1000" dirty="0"/>
                <a:t> = 0pt</a:t>
              </a:r>
            </a:p>
            <a:p>
              <a:r>
                <a:rPr lang="en-US" sz="1000" dirty="0"/>
                <a:t>   </a:t>
              </a:r>
              <a:r>
                <a:rPr lang="bg-BG" sz="1000" dirty="0"/>
                <a:t> </a:t>
              </a:r>
              <a:r>
                <a:rPr lang="en-US" sz="1000" dirty="0"/>
                <a:t>\</a:t>
              </a:r>
              <a:r>
                <a:rPr lang="en-US" sz="1000" dirty="0" err="1"/>
                <a:t>paperwidth</a:t>
              </a:r>
              <a:r>
                <a:rPr lang="en-US" sz="1000" dirty="0"/>
                <a:t> = 597pt </a:t>
              </a:r>
              <a:r>
                <a:rPr lang="bg-BG" sz="1000" dirty="0"/>
                <a:t>           </a:t>
              </a:r>
              <a:r>
                <a:rPr lang="en-US" sz="1000" dirty="0"/>
                <a:t>\</a:t>
              </a:r>
              <a:r>
                <a:rPr lang="en-US" sz="1000" dirty="0" err="1"/>
                <a:t>paperheight</a:t>
              </a:r>
              <a:r>
                <a:rPr lang="en-US" sz="1000" dirty="0"/>
                <a:t> = 845pt</a:t>
              </a:r>
            </a:p>
          </p:txBody>
        </p:sp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A9DA3FE-41D8-44FB-A67C-F0A126295F2E}"/>
                </a:ext>
              </a:extLst>
            </p:cNvPr>
            <p:cNvSpPr txBox="1">
              <a:spLocks/>
            </p:cNvSpPr>
            <p:nvPr/>
          </p:nvSpPr>
          <p:spPr>
            <a:xfrm>
              <a:off x="269474" y="2282340"/>
              <a:ext cx="2016526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Макет на Страницата: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6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C8A8AA9A-1D04-4C90-BFA5-3C89129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862584"/>
            <a:ext cx="8603742" cy="5462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FD79D-7B79-474C-BF21-A7E02296E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8822DF3-2BCD-4382-B7A8-16B66D93B9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26</a:t>
            </a:fld>
            <a:r>
              <a:rPr lang="bg-BG" dirty="0"/>
              <a:t> от 30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8BA9-19E9-4C1C-A5E6-89AF7D78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13DE0B-CFDA-406F-B6EE-F12C2D61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" y="419063"/>
            <a:ext cx="1181265" cy="266737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128C3E21-60A2-4C03-905E-B9C3DDCB476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26.6.2019 г.</a:t>
            </a:fld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D28021B-FCEA-4786-89F6-DADFD348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7400" y="501419"/>
            <a:ext cx="838317" cy="200053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ABA1DB4-5634-40BF-9838-D88EBF140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77" y="1447800"/>
            <a:ext cx="1057423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3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4C476713-C8CC-4E85-8005-C1CE7109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4565428" cy="1909382"/>
          </a:xfrm>
          <a:prstGeom prst="rect">
            <a:avLst/>
          </a:prstGeom>
        </p:spPr>
      </p:pic>
      <p:pic>
        <p:nvPicPr>
          <p:cNvPr id="42" name="Picture 41">
            <a:hlinkClick r:id="rId4"/>
            <a:extLst>
              <a:ext uri="{FF2B5EF4-FFF2-40B4-BE49-F238E27FC236}">
                <a16:creationId xmlns:a16="http://schemas.microsoft.com/office/drawing/2014/main" id="{F19700C5-57E1-46BB-B395-BD7FEEC8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7" y="1524000"/>
            <a:ext cx="6710553" cy="4994910"/>
          </a:xfrm>
          <a:prstGeom prst="rect">
            <a:avLst/>
          </a:prstGeom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F06F3F8D-6187-4960-B719-5FF53E3AA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00" y="2577370"/>
            <a:ext cx="3888200" cy="2756630"/>
          </a:xfrm>
          <a:prstGeom prst="rect">
            <a:avLst/>
          </a:prstGeom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C26EB7FA-7C5D-46F1-9A37-08E800BC38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937" y="0"/>
            <a:ext cx="3929063" cy="2214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2295"/>
            <a:ext cx="4114800" cy="117754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200" dirty="0">
                <a:solidFill>
                  <a:srgbClr val="0000FF"/>
                </a:solidFill>
              </a:rPr>
              <a:t>ЗЛОНАМЕРЕНИ посегателства, В УЩЪРБ на: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Дата: </a:t>
            </a:r>
            <a:fld id="{4836C8E4-75DA-4013-BBDC-FCE0CEAEFCAB}" type="datetime1">
              <a:rPr lang="bg-BG" smtClean="0"/>
              <a:pPr/>
              <a:t>25.6.2019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/>
              <a:t> от </a:t>
            </a:r>
            <a:r>
              <a:rPr lang="en-US"/>
              <a:t>1</a:t>
            </a:r>
            <a:r>
              <a:rPr lang="bg-BG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B1BE2-5AA2-48FB-AC15-6D7F8A9599C7}"/>
              </a:ext>
            </a:extLst>
          </p:cNvPr>
          <p:cNvSpPr txBox="1">
            <a:spLocks/>
          </p:cNvSpPr>
          <p:nvPr/>
        </p:nvSpPr>
        <p:spPr>
          <a:xfrm>
            <a:off x="30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Предпоставящи Фактори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1"/>
            <a:extLst>
              <a:ext uri="{FF2B5EF4-FFF2-40B4-BE49-F238E27FC236}">
                <a16:creationId xmlns:a16="http://schemas.microsoft.com/office/drawing/2014/main" id="{6021B9A3-FFC7-4F27-8544-410BBF2CE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11" y="3258979"/>
            <a:ext cx="3910489" cy="283702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C7CF94-60AF-4D12-95CF-587EF62FFC01}"/>
              </a:ext>
            </a:extLst>
          </p:cNvPr>
          <p:cNvSpPr txBox="1">
            <a:spLocks/>
          </p:cNvSpPr>
          <p:nvPr/>
        </p:nvSpPr>
        <p:spPr>
          <a:xfrm>
            <a:off x="457200" y="3661259"/>
            <a:ext cx="2971800" cy="3349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следят и ДОКЛАДВАТ за Сайтове 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5BA94E-E075-4A06-B580-7A2AF7F9DB92}"/>
              </a:ext>
            </a:extLst>
          </p:cNvPr>
          <p:cNvSpPr txBox="1">
            <a:spLocks/>
          </p:cNvSpPr>
          <p:nvPr/>
        </p:nvSpPr>
        <p:spPr>
          <a:xfrm>
            <a:off x="609600" y="3889858"/>
            <a:ext cx="4114800" cy="8345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Вируси,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Malware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Зловреден софтуер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  <a:r>
              <a:rPr lang="bg-BG" sz="1000" dirty="0">
                <a:solidFill>
                  <a:srgbClr val="0000FF"/>
                </a:solidFill>
              </a:rPr>
              <a:t>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Phishing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Посегателства над Лични данни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0247A-790F-471A-B820-D19A07A01C71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4395311" cy="16268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Услугата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                </a:t>
            </a:r>
            <a:r>
              <a:rPr lang="en-US" sz="1200" b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Browsing</a:t>
            </a:r>
            <a:r>
              <a:rPr lang="bg-BG" sz="1200" dirty="0"/>
              <a:t>:</a:t>
            </a:r>
            <a:endParaRPr lang="bg-BG" sz="1200" dirty="0">
              <a:solidFill>
                <a:srgbClr val="0000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6ABF92-5110-48B0-96BB-3364C0AFCA7F}"/>
              </a:ext>
            </a:extLst>
          </p:cNvPr>
          <p:cNvSpPr txBox="1">
            <a:spLocks/>
          </p:cNvSpPr>
          <p:nvPr/>
        </p:nvSpPr>
        <p:spPr>
          <a:xfrm>
            <a:off x="304800" y="2518258"/>
            <a:ext cx="4114800" cy="3145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>
                <a:solidFill>
                  <a:srgbClr val="0000FF"/>
                </a:solidFill>
              </a:rPr>
              <a:t>Достъп на Хакери до: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7BAFF2-2BA2-4497-9D8E-421D20780651}"/>
              </a:ext>
            </a:extLst>
          </p:cNvPr>
          <p:cNvSpPr txBox="1">
            <a:spLocks/>
          </p:cNvSpPr>
          <p:nvPr/>
        </p:nvSpPr>
        <p:spPr>
          <a:xfrm>
            <a:off x="457200" y="2061059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Постъпленията от Стопанска дейност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Репутацията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8E9112-EE5F-41FF-91F0-396E87E646D3}"/>
              </a:ext>
            </a:extLst>
          </p:cNvPr>
          <p:cNvSpPr txBox="1">
            <a:spLocks/>
          </p:cNvSpPr>
          <p:nvPr/>
        </p:nvSpPr>
        <p:spPr>
          <a:xfrm>
            <a:off x="304800" y="3204058"/>
            <a:ext cx="19812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>
                <a:solidFill>
                  <a:srgbClr val="0000FF"/>
                </a:solidFill>
              </a:rPr>
              <a:t>ЗЛОВРЕДЕН Софтуер</a:t>
            </a:r>
          </a:p>
          <a:p>
            <a:r>
              <a:rPr lang="en-US" sz="1200" dirty="0">
                <a:solidFill>
                  <a:srgbClr val="0000FF"/>
                </a:solidFill>
              </a:rPr>
              <a:t>Google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86BEFF-469E-417A-80FC-A0773ACFC045}"/>
              </a:ext>
            </a:extLst>
          </p:cNvPr>
          <p:cNvSpPr txBox="1">
            <a:spLocks/>
          </p:cNvSpPr>
          <p:nvPr/>
        </p:nvSpPr>
        <p:spPr>
          <a:xfrm>
            <a:off x="457200" y="2746858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ЦЕННА Информация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Пароли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9FBBA801-7272-41DE-8DBF-5E877CADF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54" y="2045494"/>
            <a:ext cx="486346" cy="16430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CE8C0D-C8D3-4DFB-AB12-4D50AF58BF4A}"/>
              </a:ext>
            </a:extLst>
          </p:cNvPr>
          <p:cNvSpPr txBox="1">
            <a:spLocks/>
          </p:cNvSpPr>
          <p:nvPr/>
        </p:nvSpPr>
        <p:spPr>
          <a:xfrm>
            <a:off x="411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Какво произтича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DFBC375E-A42D-4A78-BA60-14CD9433FF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57226" y="3496179"/>
            <a:ext cx="2159413" cy="11787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A0A4D1C-4BED-4C5E-A751-328D2211EFBF}"/>
              </a:ext>
            </a:extLst>
          </p:cNvPr>
          <p:cNvSpPr txBox="1">
            <a:spLocks/>
          </p:cNvSpPr>
          <p:nvPr/>
        </p:nvSpPr>
        <p:spPr>
          <a:xfrm>
            <a:off x="4419600" y="2209798"/>
            <a:ext cx="4242912" cy="25273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ПРЕДУПРЕЖДЕНИЕ в </a:t>
            </a:r>
            <a:r>
              <a:rPr lang="en-US" sz="1200" dirty="0">
                <a:solidFill>
                  <a:srgbClr val="0000FF"/>
                </a:solidFill>
              </a:rPr>
              <a:t>Search Results</a:t>
            </a:r>
            <a:r>
              <a:rPr lang="bg-BG" sz="1200" dirty="0">
                <a:solidFill>
                  <a:srgbClr val="0000FF"/>
                </a:solidFill>
              </a:rPr>
              <a:t>; на Посетителите със </a:t>
            </a:r>
            <a:r>
              <a:rPr lang="en-US" sz="1200" dirty="0">
                <a:solidFill>
                  <a:srgbClr val="0000FF"/>
                </a:solidFill>
              </a:rPr>
              <a:t>Safe-Enabled Browser</a:t>
            </a:r>
            <a:r>
              <a:rPr lang="bg-BG" sz="1200" dirty="0">
                <a:solidFill>
                  <a:srgbClr val="0000FF"/>
                </a:solidFill>
              </a:rPr>
              <a:t> или Приложение, се Извежда </a:t>
            </a:r>
            <a:r>
              <a:rPr lang="en-US" sz="1200" dirty="0">
                <a:solidFill>
                  <a:srgbClr val="0000FF"/>
                </a:solidFill>
              </a:rPr>
              <a:t>Warning Page </a:t>
            </a:r>
            <a:r>
              <a:rPr lang="bg-BG" sz="1200" dirty="0">
                <a:solidFill>
                  <a:srgbClr val="0000FF"/>
                </a:solidFill>
              </a:rPr>
              <a:t>за Опасен/-ни (</a:t>
            </a:r>
            <a:r>
              <a:rPr lang="en-US" sz="1200" dirty="0">
                <a:solidFill>
                  <a:srgbClr val="0000FF"/>
                </a:solidFill>
              </a:rPr>
              <a:t>Unsafe</a:t>
            </a:r>
            <a:r>
              <a:rPr lang="bg-BG" sz="1200" dirty="0">
                <a:solidFill>
                  <a:srgbClr val="0000FF"/>
                </a:solidFill>
              </a:rPr>
              <a:t>)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Сай/-</a:t>
            </a:r>
            <a:r>
              <a:rPr lang="bg-BG" sz="1200" dirty="0" err="1">
                <a:solidFill>
                  <a:srgbClr val="0000FF"/>
                </a:solidFill>
              </a:rPr>
              <a:t>ове</a:t>
            </a:r>
            <a:endParaRPr lang="bg-BG" sz="1200" dirty="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при евентуално Посегателство в Сайтовете им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Предоставя ПОМОЩНА Информация за Разрешаване на Проблема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При ДОБАВЯНЕ в Списък </a:t>
            </a:r>
            <a:r>
              <a:rPr lang="en-US" sz="1200" dirty="0">
                <a:solidFill>
                  <a:srgbClr val="0000FF"/>
                </a:solidFill>
              </a:rPr>
              <a:t>“Unsafe Sites”, </a:t>
            </a: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чрез </a:t>
            </a:r>
            <a:r>
              <a:rPr lang="en-US" sz="1200" dirty="0">
                <a:solidFill>
                  <a:srgbClr val="0000FF"/>
                </a:solidFill>
              </a:rPr>
              <a:t>Search Console</a:t>
            </a:r>
            <a:r>
              <a:rPr lang="bg-BG" sz="1200" dirty="0">
                <a:solidFill>
                  <a:srgbClr val="0000FF"/>
                </a:solidFill>
              </a:rPr>
              <a:t>-ата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ПРЕДАГА Стъпки за ИЗЧИСТВАНЕ на Заразата и Разяснения за Инжектирания код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СЛЕДИ СЕ Времето за реакция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ДОРИ СЛЕД Изчистване, Сайтът може да остане УЯЗВИМ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6F543-ACAE-4CA1-8411-6AA8E73EE8EC}"/>
              </a:ext>
            </a:extLst>
          </p:cNvPr>
          <p:cNvCxnSpPr>
            <a:cxnSpLocks/>
          </p:cNvCxnSpPr>
          <p:nvPr/>
        </p:nvCxnSpPr>
        <p:spPr>
          <a:xfrm flipV="1">
            <a:off x="6858000" y="3836696"/>
            <a:ext cx="1499426" cy="457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DFB452-69BA-48B8-8B91-8EFED62B8075}"/>
              </a:ext>
            </a:extLst>
          </p:cNvPr>
          <p:cNvSpPr txBox="1">
            <a:spLocks/>
          </p:cNvSpPr>
          <p:nvPr/>
        </p:nvSpPr>
        <p:spPr>
          <a:xfrm>
            <a:off x="4114800" y="1752600"/>
            <a:ext cx="21336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00FF"/>
                </a:solidFill>
              </a:rPr>
              <a:t>Google</a:t>
            </a:r>
            <a:r>
              <a:rPr lang="bg-BG" sz="1200" dirty="0">
                <a:solidFill>
                  <a:srgbClr val="0000FF"/>
                </a:solidFill>
              </a:rPr>
              <a:t> (продължение)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9F8DAD-D6F0-4FCE-A054-3154A1AFE466}"/>
              </a:ext>
            </a:extLst>
          </p:cNvPr>
          <p:cNvSpPr txBox="1">
            <a:spLocks/>
          </p:cNvSpPr>
          <p:nvPr/>
        </p:nvSpPr>
        <p:spPr>
          <a:xfrm>
            <a:off x="1600200" y="1006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safebrowsing.google.com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51C8D20-8151-4952-862B-2B1FB7AE0AE6}"/>
              </a:ext>
            </a:extLst>
          </p:cNvPr>
          <p:cNvSpPr txBox="1">
            <a:spLocks/>
          </p:cNvSpPr>
          <p:nvPr/>
        </p:nvSpPr>
        <p:spPr>
          <a:xfrm>
            <a:off x="990600" y="4724400"/>
            <a:ext cx="29718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transparencyreport.google.com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www.bmsys.eu</a:t>
            </a:r>
            <a:r>
              <a:rPr lang="en-US" sz="1600" b="1" dirty="0"/>
              <a:t>:</a:t>
            </a:r>
            <a:endParaRPr lang="en-US" sz="16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9709FD-98B1-4ADB-B4AB-D9F18373145A}"/>
              </a:ext>
            </a:extLst>
          </p:cNvPr>
          <p:cNvSpPr txBox="1">
            <a:spLocks/>
          </p:cNvSpPr>
          <p:nvPr/>
        </p:nvSpPr>
        <p:spPr>
          <a:xfrm>
            <a:off x="2438400" y="2530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Safe Browsing: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 site status</a:t>
            </a:r>
            <a:endParaRPr lang="en-US" sz="1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AB7F73-469B-41CB-89F7-1FCB3A0BCB62}"/>
              </a:ext>
            </a:extLst>
          </p:cNvPr>
          <p:cNvSpPr txBox="1">
            <a:spLocks/>
          </p:cNvSpPr>
          <p:nvPr/>
        </p:nvSpPr>
        <p:spPr>
          <a:xfrm>
            <a:off x="6096000" y="56546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Browser Warnings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6797521-4B47-4535-9DA4-633E89D4722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 dirty="0"/>
              <a:t> от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hlinkClick r:id="rId2"/>
            <a:extLst>
              <a:ext uri="{FF2B5EF4-FFF2-40B4-BE49-F238E27FC236}">
                <a16:creationId xmlns:a16="http://schemas.microsoft.com/office/drawing/2014/main" id="{134AB7B5-0C48-455A-9697-2AEEFABD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990600"/>
            <a:ext cx="1885950" cy="215265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128AB770-72BC-4C8E-86A6-99F5CE17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11" y="1143000"/>
            <a:ext cx="2528316" cy="147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063E2-87DA-471C-9578-5FBC27BF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03613"/>
            <a:ext cx="2883789" cy="2635187"/>
          </a:xfrm>
          <a:prstGeom prst="rect">
            <a:avLst/>
          </a:prstGeom>
        </p:spPr>
      </p:pic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71FED755-ACE1-4959-82AD-C6ACECE0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628" y="2723102"/>
            <a:ext cx="2440972" cy="344909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61185F7-F495-4892-BB26-7CFDD3141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267200"/>
            <a:ext cx="2662047" cy="1544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8E7E999-6F29-4D4F-B07E-B5D2F98557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25.6.2019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28</a:t>
            </a:fld>
            <a:r>
              <a:rPr lang="bg-BG" dirty="0"/>
              <a:t> от 30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84D13-0461-48A9-B68D-ED8E782125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787057-E5C6-41F7-8F4D-86C7F3C8A5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057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Резонни </a:t>
            </a:r>
            <a:r>
              <a:rPr lang="bg-BG" sz="2300" dirty="0">
                <a:solidFill>
                  <a:srgbClr val="FF3300"/>
                </a:solidFill>
              </a:rPr>
              <a:t>Мерки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1436DA81-9727-419D-A620-4C073180EC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1" y="990600"/>
            <a:ext cx="2707767" cy="1340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55551E-F883-4EE9-ADB3-6EDDE0599B86}"/>
              </a:ext>
            </a:extLst>
          </p:cNvPr>
          <p:cNvSpPr txBox="1">
            <a:spLocks/>
          </p:cNvSpPr>
          <p:nvPr/>
        </p:nvSpPr>
        <p:spPr>
          <a:xfrm>
            <a:off x="228600" y="7016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I.</a:t>
            </a:r>
            <a:r>
              <a:rPr lang="en-US" sz="1400" b="1" u="sng" dirty="0"/>
              <a:t> </a:t>
            </a:r>
            <a:r>
              <a:rPr lang="bg-BG" sz="1400" b="1" u="sng" dirty="0"/>
              <a:t>Поддържаме </a:t>
            </a:r>
            <a:r>
              <a:rPr lang="en-US" sz="1400" b="1" u="sng" dirty="0">
                <a:solidFill>
                  <a:srgbClr val="0000FF"/>
                </a:solidFill>
              </a:rPr>
              <a:t>WordPress </a:t>
            </a:r>
            <a:r>
              <a:rPr lang="en-US" sz="1400" b="1" u="sng" dirty="0">
                <a:solidFill>
                  <a:srgbClr val="FF0000"/>
                </a:solidFill>
              </a:rPr>
              <a:t>Updated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6C23E1-FD2E-4B51-A52A-D5FF97558975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bg-BG" sz="1100" dirty="0"/>
              <a:t>Ядро</a:t>
            </a:r>
            <a:r>
              <a:rPr lang="en-US" sz="1100" dirty="0"/>
              <a:t>/Core</a:t>
            </a:r>
            <a:r>
              <a:rPr lang="bg-BG" sz="1100" dirty="0"/>
              <a:t>: Регулярни Поддръжка и Актуализации: 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53C94C-D362-49C2-8F20-C2AF9598326D}"/>
              </a:ext>
            </a:extLst>
          </p:cNvPr>
          <p:cNvSpPr txBox="1">
            <a:spLocks/>
          </p:cNvSpPr>
          <p:nvPr/>
        </p:nvSpPr>
        <p:spPr>
          <a:xfrm>
            <a:off x="381000" y="2438400"/>
            <a:ext cx="3350323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Подразбиращо се АВТОМАТИЧНО Инсталиране на </a:t>
            </a:r>
            <a:r>
              <a:rPr lang="en-US" sz="1000" dirty="0"/>
              <a:t>Minor</a:t>
            </a:r>
            <a:r>
              <a:rPr lang="bg-BG" sz="1000" dirty="0"/>
              <a:t> </a:t>
            </a:r>
            <a:r>
              <a:rPr lang="en-US" sz="1000" dirty="0"/>
              <a:t>Update</a:t>
            </a:r>
            <a:r>
              <a:rPr lang="bg-BG" sz="1000" dirty="0"/>
              <a:t>-и</a:t>
            </a:r>
          </a:p>
          <a:p>
            <a:r>
              <a:rPr lang="bg-BG" sz="1000" dirty="0"/>
              <a:t>Актуализация на Основни версии правим ние: „на ръка“</a:t>
            </a:r>
            <a:endParaRPr lang="en-US" sz="1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0BFEBD-D744-4986-9ACD-3EA05DB42E8C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9900"/>
                </a:solidFill>
              </a:rPr>
              <a:t>Open-Source</a:t>
            </a:r>
            <a:r>
              <a:rPr lang="bg-BG" sz="1600" dirty="0">
                <a:solidFill>
                  <a:srgbClr val="FF9900"/>
                </a:solidFill>
              </a:rPr>
              <a:t> Софтуер</a:t>
            </a:r>
            <a:endParaRPr lang="en-US" sz="1600" dirty="0">
              <a:solidFill>
                <a:srgbClr val="FF99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807C9A-08D2-459F-A5D1-A59C3F94DBF2}"/>
              </a:ext>
            </a:extLst>
          </p:cNvPr>
          <p:cNvSpPr txBox="1">
            <a:spLocks/>
          </p:cNvSpPr>
          <p:nvPr/>
        </p:nvSpPr>
        <p:spPr>
          <a:xfrm>
            <a:off x="228600" y="3086100"/>
            <a:ext cx="42672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100" dirty="0"/>
              <a:t>Plugin-</a:t>
            </a:r>
            <a:r>
              <a:rPr lang="bg-BG" sz="1100" dirty="0"/>
              <a:t>и </a:t>
            </a:r>
            <a:r>
              <a:rPr lang="bg-BG" sz="1100" dirty="0" err="1"/>
              <a:t>и</a:t>
            </a:r>
            <a:r>
              <a:rPr lang="en-US" sz="1100" dirty="0"/>
              <a:t>Theme-</a:t>
            </a:r>
            <a:r>
              <a:rPr lang="bg-BG" sz="1100" dirty="0"/>
              <a:t>и: Регулярни </a:t>
            </a:r>
            <a:r>
              <a:rPr lang="en-US" sz="1100" dirty="0"/>
              <a:t>Update-</a:t>
            </a:r>
            <a:r>
              <a:rPr lang="bg-BG" sz="1100" dirty="0"/>
              <a:t>и от Външни Разработчици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4F67A5-621A-488E-9FC0-81F1AB56A995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Nota Bene:</a:t>
            </a:r>
            <a:r>
              <a:rPr lang="bg-BG" sz="1100" dirty="0"/>
              <a:t> </a:t>
            </a:r>
            <a:endParaRPr lang="en-US" sz="11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102443-CA52-4336-97D2-95EF926F0EAB}"/>
              </a:ext>
            </a:extLst>
          </p:cNvPr>
          <p:cNvSpPr txBox="1">
            <a:spLocks/>
          </p:cNvSpPr>
          <p:nvPr/>
        </p:nvSpPr>
        <p:spPr>
          <a:xfrm>
            <a:off x="381000" y="3581400"/>
            <a:ext cx="41148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WordPress </a:t>
            </a:r>
            <a:r>
              <a:rPr lang="bg-BG" sz="1100" dirty="0"/>
              <a:t>Ядрото и </a:t>
            </a:r>
            <a:r>
              <a:rPr lang="en-US" sz="1100" dirty="0"/>
              <a:t>Plugin</a:t>
            </a:r>
            <a:r>
              <a:rPr lang="bg-BG" sz="1100" dirty="0"/>
              <a:t>-ите следва ВИНАГИ да бъдат Актуализирани ДО ПОСЛЕДНА Версия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6A22-6B67-404D-92E2-4676F144AB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4494" y="2660904"/>
            <a:ext cx="2450306" cy="343509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0932A6-D2E0-4402-A421-5849C4B01B5D}"/>
              </a:ext>
            </a:extLst>
          </p:cNvPr>
          <p:cNvSpPr txBox="1">
            <a:spLocks/>
          </p:cNvSpPr>
          <p:nvPr/>
        </p:nvSpPr>
        <p:spPr>
          <a:xfrm>
            <a:off x="228600" y="3978272"/>
            <a:ext cx="4191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II. </a:t>
            </a:r>
            <a:r>
              <a:rPr lang="bg-BG" sz="1400" b="1" u="sng" dirty="0">
                <a:solidFill>
                  <a:srgbClr val="FF0000"/>
                </a:solidFill>
              </a:rPr>
              <a:t>Сигурни</a:t>
            </a:r>
            <a:r>
              <a:rPr lang="bg-BG" sz="1400" b="1" u="sng" dirty="0"/>
              <a:t> </a:t>
            </a:r>
            <a:r>
              <a:rPr lang="bg-BG" sz="1400" b="1" u="sng" dirty="0">
                <a:solidFill>
                  <a:srgbClr val="0000FF"/>
                </a:solidFill>
              </a:rPr>
              <a:t>Пароли</a:t>
            </a:r>
            <a:r>
              <a:rPr lang="en-US" sz="1400" b="1" u="sng" dirty="0">
                <a:solidFill>
                  <a:srgbClr val="0000FF"/>
                </a:solidFill>
              </a:rPr>
              <a:t> </a:t>
            </a:r>
            <a:r>
              <a:rPr lang="bg-BG" sz="1400" b="1" u="sng" dirty="0"/>
              <a:t>и </a:t>
            </a:r>
            <a:r>
              <a:rPr lang="bg-BG" sz="1400" b="1" u="sng" dirty="0">
                <a:solidFill>
                  <a:srgbClr val="0000FF"/>
                </a:solidFill>
              </a:rPr>
              <a:t>Правомощия</a:t>
            </a:r>
            <a:r>
              <a:rPr lang="bg-BG" sz="1400" b="1" u="sng" dirty="0"/>
              <a:t> на Потребители</a:t>
            </a:r>
            <a:r>
              <a:rPr lang="bg-BG" sz="1400" dirty="0"/>
              <a:t>: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D3A57B-B945-402D-AF70-01A747DE5523}"/>
              </a:ext>
            </a:extLst>
          </p:cNvPr>
          <p:cNvSpPr txBox="1">
            <a:spLocks/>
          </p:cNvSpPr>
          <p:nvPr/>
        </p:nvSpPr>
        <p:spPr>
          <a:xfrm>
            <a:off x="228600" y="4267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100" dirty="0"/>
              <a:t>STRONG Passwords </a:t>
            </a:r>
            <a:r>
              <a:rPr lang="bg-BG" sz="1100" dirty="0"/>
              <a:t>в: </a:t>
            </a:r>
            <a:endParaRPr lang="en-US" sz="11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1659AD-EFD5-45C8-8ACB-085C6AE6427C}"/>
              </a:ext>
            </a:extLst>
          </p:cNvPr>
          <p:cNvSpPr txBox="1">
            <a:spLocks/>
          </p:cNvSpPr>
          <p:nvPr/>
        </p:nvSpPr>
        <p:spPr>
          <a:xfrm>
            <a:off x="381000" y="4457700"/>
            <a:ext cx="3924300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WordPress admin area</a:t>
            </a:r>
            <a:endParaRPr lang="bg-BG" sz="1000" dirty="0"/>
          </a:p>
          <a:p>
            <a:r>
              <a:rPr lang="en-US" sz="1000" dirty="0"/>
              <a:t>FTP-</a:t>
            </a:r>
            <a:r>
              <a:rPr lang="bg-BG" sz="1000" dirty="0"/>
              <a:t>Акаунти</a:t>
            </a:r>
          </a:p>
          <a:p>
            <a:r>
              <a:rPr lang="bg-BG" sz="1000" dirty="0"/>
              <a:t>База-данни</a:t>
            </a:r>
          </a:p>
          <a:p>
            <a:r>
              <a:rPr lang="en-US" sz="1000" dirty="0"/>
              <a:t>WordPress </a:t>
            </a:r>
            <a:r>
              <a:rPr lang="bg-BG" sz="1000" dirty="0"/>
              <a:t>Хостинг Акаунт</a:t>
            </a:r>
          </a:p>
          <a:p>
            <a:r>
              <a:rPr lang="bg-BG" sz="1000" dirty="0"/>
              <a:t>Обичайни </a:t>
            </a:r>
            <a:r>
              <a:rPr lang="en-US" sz="1000" dirty="0"/>
              <a:t>email </a:t>
            </a:r>
            <a:r>
              <a:rPr lang="bg-BG" sz="1000" dirty="0"/>
              <a:t>Адреси с Домейн-Името на нашия Сайт</a:t>
            </a:r>
            <a:endParaRPr lang="en-US" sz="1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FB2DBD-4979-4EFC-9F14-96F3754869BB}"/>
              </a:ext>
            </a:extLst>
          </p:cNvPr>
          <p:cNvSpPr txBox="1">
            <a:spLocks/>
          </p:cNvSpPr>
          <p:nvPr/>
        </p:nvSpPr>
        <p:spPr>
          <a:xfrm>
            <a:off x="6248400" y="8540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IV. WordPress </a:t>
            </a:r>
            <a:r>
              <a:rPr lang="en-US" sz="1400" b="1" u="sng" dirty="0">
                <a:solidFill>
                  <a:srgbClr val="FF0000"/>
                </a:solidFill>
              </a:rPr>
              <a:t>Backup </a:t>
            </a:r>
            <a:r>
              <a:rPr lang="en-US" sz="1400" b="1" u="sng" dirty="0"/>
              <a:t>Solution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60B963-C227-4605-A3DC-6337B7D7BBD9}"/>
              </a:ext>
            </a:extLst>
          </p:cNvPr>
          <p:cNvSpPr txBox="1">
            <a:spLocks/>
          </p:cNvSpPr>
          <p:nvPr/>
        </p:nvSpPr>
        <p:spPr>
          <a:xfrm>
            <a:off x="6248400" y="1114044"/>
            <a:ext cx="2707767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200" b="1" u="sng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UpdraftPlus</a:t>
            </a:r>
            <a:r>
              <a:rPr lang="en-US" sz="1100" dirty="0"/>
              <a:t>: </a:t>
            </a:r>
            <a:r>
              <a:rPr lang="bg-BG" sz="1100" b="1" dirty="0"/>
              <a:t>№1</a:t>
            </a:r>
            <a:r>
              <a:rPr lang="bg-BG" sz="1100" dirty="0"/>
              <a:t> </a:t>
            </a:r>
            <a:r>
              <a:rPr lang="en-US" sz="1100" dirty="0"/>
              <a:t>FREE WordPress Backup Plugin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3CDAC4-EA7C-4B7C-9BFE-C766BA0684DC}"/>
              </a:ext>
            </a:extLst>
          </p:cNvPr>
          <p:cNvSpPr txBox="1">
            <a:spLocks/>
          </p:cNvSpPr>
          <p:nvPr/>
        </p:nvSpPr>
        <p:spPr>
          <a:xfrm>
            <a:off x="6438900" y="1479168"/>
            <a:ext cx="2423827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ПЪЛЕН </a:t>
            </a:r>
            <a:r>
              <a:rPr lang="en-US" sz="1000" dirty="0"/>
              <a:t>Backup</a:t>
            </a:r>
            <a:r>
              <a:rPr lang="bg-BG" sz="1000" dirty="0"/>
              <a:t> на нашия Сайт – на Облак или Локално</a:t>
            </a:r>
          </a:p>
          <a:p>
            <a:r>
              <a:rPr lang="en-US" sz="1000" dirty="0"/>
              <a:t>Scheduled </a:t>
            </a:r>
            <a:r>
              <a:rPr lang="bg-BG" sz="1000" dirty="0"/>
              <a:t>и </a:t>
            </a:r>
            <a:r>
              <a:rPr lang="en-US" sz="1000" dirty="0"/>
              <a:t>On-Demand Backup</a:t>
            </a:r>
          </a:p>
          <a:p>
            <a:r>
              <a:rPr lang="bg-BG" sz="1000" dirty="0"/>
              <a:t>АВТОМАТИЧНО „качва“ Архивите на: </a:t>
            </a:r>
            <a:r>
              <a:rPr lang="en-US" sz="1000" dirty="0"/>
              <a:t>Dropbox, Google Drive, S3, Rackspace, FTP, SFTP, email</a:t>
            </a:r>
            <a:r>
              <a:rPr lang="bg-BG" sz="1000" dirty="0"/>
              <a:t> и др.</a:t>
            </a:r>
            <a:r>
              <a:rPr lang="en-US" sz="1000" dirty="0"/>
              <a:t> cloud storage </a:t>
            </a:r>
            <a:r>
              <a:rPr lang="bg-BG" sz="1000" dirty="0"/>
              <a:t>Услуги</a:t>
            </a:r>
            <a:endParaRPr lang="en-US" sz="10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2550777-E7B4-4DEA-9350-A822E2A929C4}"/>
              </a:ext>
            </a:extLst>
          </p:cNvPr>
          <p:cNvSpPr txBox="1">
            <a:spLocks/>
          </p:cNvSpPr>
          <p:nvPr/>
        </p:nvSpPr>
        <p:spPr>
          <a:xfrm>
            <a:off x="3505200" y="762000"/>
            <a:ext cx="1905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III. WordPress </a:t>
            </a:r>
            <a:r>
              <a:rPr lang="en-US" sz="1400" b="1" u="sng" dirty="0">
                <a:solidFill>
                  <a:srgbClr val="FF0000"/>
                </a:solidFill>
              </a:rPr>
              <a:t>Hosting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A61388F-89CE-4285-8DAA-69D325D063DA}"/>
              </a:ext>
            </a:extLst>
          </p:cNvPr>
          <p:cNvSpPr txBox="1">
            <a:spLocks/>
          </p:cNvSpPr>
          <p:nvPr/>
        </p:nvSpPr>
        <p:spPr>
          <a:xfrm>
            <a:off x="3647790" y="1198435"/>
            <a:ext cx="2686622" cy="1544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bg-BG" sz="1100" dirty="0"/>
              <a:t>СЛЕДЕНЕ на Мрежата за Нерегламентирани дейности</a:t>
            </a:r>
            <a:endParaRPr lang="en-US" sz="1100" dirty="0"/>
          </a:p>
          <a:p>
            <a:pPr>
              <a:buFont typeface="Wingdings" panose="05000000000000000000" pitchFamily="2" charset="2"/>
              <a:buChar char="ü"/>
            </a:pPr>
            <a:r>
              <a:rPr lang="bg-BG" sz="1100" dirty="0"/>
              <a:t>ПРЕВЕНЦИЯ на </a:t>
            </a:r>
            <a:r>
              <a:rPr lang="en-US" sz="1100" dirty="0">
                <a:hlinkClick r:id="rId16"/>
              </a:rPr>
              <a:t>DDoS</a:t>
            </a:r>
            <a:r>
              <a:rPr lang="en-US" sz="1100" dirty="0"/>
              <a:t>-</a:t>
            </a:r>
            <a:r>
              <a:rPr lang="bg-BG" sz="1100" dirty="0"/>
              <a:t>Атаки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sz="1100" dirty="0"/>
              <a:t>Перманентно ОСЪВРЕМЕНЯВАНЕ на Софтуера и Хардуера на Сървърите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sz="1100" dirty="0"/>
              <a:t>ГОТОВИ Планове за Възстановяване при Срив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04DB2052-4CEA-4629-ADD1-99A2E4FE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8595360" cy="3758184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A3FE4F23-0F36-4812-9610-2BE8439F3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50" y="3810000"/>
            <a:ext cx="3145250" cy="22297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1E7F-CA60-46F4-977F-F497872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25.6.2019 г.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704-47E7-4E5B-916D-AA25D058E2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6DCF07-4FB3-46A3-8C70-C27CD4C4FB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0BBCDF-8314-4FDD-94AB-3588C014B6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29</a:t>
            </a:fld>
            <a:r>
              <a:rPr lang="bg-BG" dirty="0"/>
              <a:t> от 30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B76D7FB0-EB22-4071-BF17-D30163F3A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560" y="3962400"/>
            <a:ext cx="1005840" cy="3291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5BA8CF-9CEB-4CFE-B096-085993D3856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6576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Препоръчван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bg-BG" sz="2300" dirty="0"/>
              <a:t>от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0000FF"/>
                </a:solidFill>
              </a:rPr>
              <a:t>WordPress </a:t>
            </a:r>
            <a:r>
              <a:rPr lang="en-US" sz="2300" dirty="0"/>
              <a:t>Plugin</a:t>
            </a:r>
          </a:p>
        </p:txBody>
      </p:sp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088597FD-CDCD-482E-8D08-B74A04204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752475"/>
            <a:ext cx="5419725" cy="23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559F6-B8E9-4B81-BB09-BD08B809E95C}"/>
              </a:ext>
            </a:extLst>
          </p:cNvPr>
          <p:cNvSpPr txBox="1"/>
          <p:nvPr/>
        </p:nvSpPr>
        <p:spPr>
          <a:xfrm>
            <a:off x="457200" y="1295400"/>
            <a:ext cx="8382000" cy="276998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/>
              <a:t>Описание</a:t>
            </a:r>
            <a:endParaRPr lang="en-US" dirty="0"/>
          </a:p>
          <a:p>
            <a:r>
              <a:rPr lang="en-US" sz="1200" b="1" dirty="0" err="1"/>
              <a:t>Sucuri</a:t>
            </a:r>
            <a:r>
              <a:rPr lang="en-US" sz="1200" dirty="0"/>
              <a:t> Inc</a:t>
            </a:r>
            <a:r>
              <a:rPr lang="ru-RU" sz="1200" dirty="0"/>
              <a:t>. </a:t>
            </a:r>
            <a:r>
              <a:rPr lang="bg-BG" sz="1200" dirty="0"/>
              <a:t>е </a:t>
            </a:r>
            <a:r>
              <a:rPr lang="bg-BG" sz="1200" b="1" dirty="0"/>
              <a:t>Глобал</a:t>
            </a:r>
            <a:r>
              <a:rPr lang="en-US" sz="1200" b="1" dirty="0"/>
              <a:t>e</a:t>
            </a:r>
            <a:r>
              <a:rPr lang="bg-BG" sz="1200" b="1" dirty="0"/>
              <a:t>н</a:t>
            </a:r>
            <a:r>
              <a:rPr lang="en-US" sz="1200" b="1" dirty="0"/>
              <a:t> </a:t>
            </a:r>
            <a:r>
              <a:rPr lang="bg-BG" sz="1200" b="1" dirty="0"/>
              <a:t>ЛИДЕР</a:t>
            </a:r>
            <a:r>
              <a:rPr lang="bg-BG" sz="1200" dirty="0"/>
              <a:t> в Област: </a:t>
            </a:r>
            <a:r>
              <a:rPr lang="en-US" sz="1200" dirty="0"/>
              <a:t>Website </a:t>
            </a:r>
            <a:r>
              <a:rPr lang="bg-BG" sz="1200" dirty="0"/>
              <a:t>Безопасността</a:t>
            </a:r>
            <a:r>
              <a:rPr lang="ru-RU" sz="1200" dirty="0"/>
              <a:t>, </a:t>
            </a:r>
            <a:r>
              <a:rPr lang="bg-BG" sz="1200" dirty="0"/>
              <a:t>с Акцент върху </a:t>
            </a:r>
            <a:r>
              <a:rPr lang="en-US" sz="1200" b="1" dirty="0"/>
              <a:t>WordPress </a:t>
            </a:r>
            <a:r>
              <a:rPr lang="bg-BG" sz="1200" b="1" dirty="0"/>
              <a:t>Безопасност</a:t>
            </a:r>
            <a:r>
              <a:rPr lang="ru-RU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Sucuri</a:t>
            </a:r>
            <a:r>
              <a:rPr lang="bg-BG" sz="1200" dirty="0"/>
              <a:t> </a:t>
            </a:r>
            <a:r>
              <a:rPr lang="en-US" sz="1200" dirty="0"/>
              <a:t>Security plugin</a:t>
            </a:r>
            <a:r>
              <a:rPr lang="bg-BG" sz="1200" dirty="0"/>
              <a:t>: </a:t>
            </a:r>
            <a:r>
              <a:rPr lang="en-US" sz="1200" b="1" dirty="0"/>
              <a:t>free</a:t>
            </a:r>
            <a:r>
              <a:rPr lang="en-US" sz="1200" dirty="0"/>
              <a:t> </a:t>
            </a:r>
            <a:r>
              <a:rPr lang="bg-BG" sz="1200" dirty="0"/>
              <a:t>за всички </a:t>
            </a:r>
            <a:r>
              <a:rPr lang="en-US" sz="1200" dirty="0"/>
              <a:t>WordPress </a:t>
            </a:r>
            <a:r>
              <a:rPr lang="bg-BG" sz="1200" dirty="0"/>
              <a:t>Ползватели</a:t>
            </a:r>
            <a:r>
              <a:rPr lang="ru-RU" sz="1200" dirty="0"/>
              <a:t>. </a:t>
            </a:r>
            <a:r>
              <a:rPr lang="bg-BG" sz="1200" dirty="0"/>
              <a:t>Изпълнява КОМПЛЕКС Дейности по Безопасността за Заздравяване на нашата Безопасност</a:t>
            </a:r>
            <a:r>
              <a:rPr lang="ru-RU" sz="1200" dirty="0"/>
              <a:t>. </a:t>
            </a:r>
            <a:r>
              <a:rPr lang="bg-BG" sz="1200" dirty="0"/>
              <a:t>Включва редица Функционални възможности, обезпечаващи Информационна безопасност на техните </a:t>
            </a:r>
            <a:r>
              <a:rPr lang="en-US" sz="1200" dirty="0"/>
              <a:t>Web</a:t>
            </a:r>
            <a:r>
              <a:rPr lang="bg-BG" sz="1200" dirty="0"/>
              <a:t>-Сайтове</a:t>
            </a:r>
            <a:r>
              <a:rPr lang="ru-RU" sz="1200" dirty="0"/>
              <a:t>, </a:t>
            </a:r>
            <a:r>
              <a:rPr lang="bg-BG" sz="1200" dirty="0"/>
              <a:t>всяка Заздравяваща в конкретен Аспект Информационната им безопасност</a:t>
            </a:r>
            <a:r>
              <a:rPr lang="ru-RU" sz="1200" dirty="0"/>
              <a:t>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Одитира Процеса по Поддръжка на безопасността </a:t>
            </a:r>
            <a:r>
              <a:rPr lang="ru-RU" sz="1200" dirty="0"/>
              <a:t>(</a:t>
            </a:r>
            <a:r>
              <a:rPr lang="en-US" sz="1200" dirty="0"/>
              <a:t>Security Activity Auditing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Проследява Файловия ИНТЕГРИТЕТ (</a:t>
            </a:r>
            <a:r>
              <a:rPr lang="en-US" sz="1200" dirty="0"/>
              <a:t>File Integrity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Провежда Отдалечено сканиране за Зловреден софтуер/ </a:t>
            </a:r>
            <a:r>
              <a:rPr lang="en-US" sz="1200" dirty="0"/>
              <a:t>Malware</a:t>
            </a:r>
            <a:r>
              <a:rPr lang="bg-BG" sz="1200" dirty="0"/>
              <a:t> (</a:t>
            </a:r>
            <a:r>
              <a:rPr lang="en-US" sz="1200" dirty="0"/>
              <a:t>Remote Malware Scanning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Следи за евентуално попадане в „Черен списък“ (</a:t>
            </a:r>
            <a:r>
              <a:rPr lang="en-US" sz="1200" dirty="0"/>
              <a:t>Blacklist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/>
              <a:t>ГАРАНТИРАНО </a:t>
            </a:r>
            <a:r>
              <a:rPr lang="bg-BG" sz="1200" dirty="0"/>
              <a:t>Подсилва Безопасността</a:t>
            </a:r>
            <a:r>
              <a:rPr lang="en-US" sz="1200" dirty="0"/>
              <a:t> (Effective Security Hardening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Предприема Действия за Възстановяване при Злонамерена външна намеса (</a:t>
            </a:r>
            <a:r>
              <a:rPr lang="en-US" sz="1200" dirty="0"/>
              <a:t>Post</a:t>
            </a:r>
            <a:r>
              <a:rPr lang="ru-RU" sz="1200" dirty="0"/>
              <a:t>-</a:t>
            </a:r>
            <a:r>
              <a:rPr lang="en-US" sz="1200" dirty="0"/>
              <a:t>Hack Security Actions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Уведомления във връзка с Безопасността</a:t>
            </a:r>
            <a:r>
              <a:rPr lang="ru-RU" sz="1200" dirty="0"/>
              <a:t> (</a:t>
            </a:r>
            <a:r>
              <a:rPr lang="en-US" sz="1200" dirty="0"/>
              <a:t>Security Notifications</a:t>
            </a:r>
            <a:r>
              <a:rPr lang="bg-BG" sz="1200" dirty="0"/>
              <a:t>)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Firewall </a:t>
            </a:r>
            <a:r>
              <a:rPr lang="bg-BG" sz="1200" dirty="0"/>
              <a:t>на Ниво „</a:t>
            </a:r>
            <a:r>
              <a:rPr lang="en-US" sz="1200" dirty="0"/>
              <a:t>Web</a:t>
            </a:r>
            <a:r>
              <a:rPr lang="bg-BG" sz="1200" dirty="0"/>
              <a:t>-Сайт“ (ПЛАТЕНА Опция)/</a:t>
            </a:r>
            <a:r>
              <a:rPr lang="en-US" sz="1200" dirty="0"/>
              <a:t>Website Firewall</a:t>
            </a:r>
            <a:r>
              <a:rPr lang="ru-RU" sz="1200" dirty="0"/>
              <a:t> (</a:t>
            </a:r>
            <a:r>
              <a:rPr lang="en-US" sz="1200" dirty="0"/>
              <a:t>premium</a:t>
            </a:r>
            <a:r>
              <a:rPr lang="ru-RU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34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1"/>
            <a:ext cx="4245634" cy="31812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Сайт; така също: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B2C6AFA-35D9-4599-89DD-10103EA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" y="685800"/>
            <a:ext cx="3441859" cy="223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4C7A-94CA-4DBC-9213-271848F86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5AF12504-3B2A-4410-9103-1774E9B5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1000"/>
            <a:ext cx="1922621" cy="256699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765F095-5B6B-4224-910A-3EB523C2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966" y="1026033"/>
            <a:ext cx="3243834" cy="2250567"/>
          </a:xfrm>
          <a:prstGeom prst="rect">
            <a:avLst/>
          </a:prstGeom>
        </p:spPr>
      </p:pic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2AE9BB99-3296-48B4-B9DB-1970DF5A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676400"/>
            <a:ext cx="3771900" cy="2615184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AD5D8AC-FD1F-43B6-8B63-F063CFCF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057400"/>
            <a:ext cx="3561302" cy="2002250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C7F47ED5-0830-42D1-B357-D5FE2A9BB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19400"/>
            <a:ext cx="3561302" cy="198339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7AEC8CBF-0744-4AB3-BDB3-BA7C64AF3F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071" y="3276600"/>
            <a:ext cx="3548729" cy="2033683"/>
          </a:xfrm>
          <a:prstGeom prst="rect">
            <a:avLst/>
          </a:prstGeom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15F601A-B76D-4106-B286-7627F4ACCA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4040981"/>
            <a:ext cx="3561302" cy="2436019"/>
          </a:xfrm>
          <a:prstGeom prst="rect">
            <a:avLst/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EA17C153-F742-435A-94A6-CB46087957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8200" y="4303490"/>
            <a:ext cx="3567589" cy="202111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379EAA-AE58-4E23-9E91-0E57B1DE3FB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8AB7-6695-483D-991D-C53603E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25.6.2019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99B542-7D98-4D4F-ADD3-1BF23D443A27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626CB-F9D3-449D-B3A6-A4648311F1B9}"/>
              </a:ext>
            </a:extLst>
          </p:cNvPr>
          <p:cNvSpPr txBox="1"/>
          <p:nvPr/>
        </p:nvSpPr>
        <p:spPr>
          <a:xfrm>
            <a:off x="1524000" y="685800"/>
            <a:ext cx="2426113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1.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</a:t>
            </a:r>
            <a:r>
              <a:rPr lang="en-US" sz="1600" u="sng" dirty="0"/>
              <a:t> Tool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34556-058F-4B2F-8B5A-C11D31A88BEF}"/>
              </a:ext>
            </a:extLst>
          </p:cNvPr>
          <p:cNvSpPr txBox="1"/>
          <p:nvPr/>
        </p:nvSpPr>
        <p:spPr>
          <a:xfrm>
            <a:off x="2385468" y="945178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E95B3-E965-4FA6-935D-3245A2F46C9F}"/>
              </a:ext>
            </a:extLst>
          </p:cNvPr>
          <p:cNvSpPr txBox="1"/>
          <p:nvPr/>
        </p:nvSpPr>
        <p:spPr>
          <a:xfrm>
            <a:off x="2385468" y="1186934"/>
            <a:ext cx="1500732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Добавени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Променени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Изтрити Файлове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5AD29-5B9C-4418-BE55-F23CE4A68CA3}"/>
              </a:ext>
            </a:extLst>
          </p:cNvPr>
          <p:cNvSpPr txBox="1"/>
          <p:nvPr/>
        </p:nvSpPr>
        <p:spPr>
          <a:xfrm>
            <a:off x="6066760" y="691515"/>
            <a:ext cx="292484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2.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 Diff</a:t>
            </a:r>
            <a:r>
              <a:rPr lang="en-US" sz="1600" u="sng" dirty="0"/>
              <a:t> Utility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25E12-AB9D-4E54-A45E-3857D5CDF3AE}"/>
              </a:ext>
            </a:extLst>
          </p:cNvPr>
          <p:cNvSpPr txBox="1"/>
          <p:nvPr/>
        </p:nvSpPr>
        <p:spPr>
          <a:xfrm>
            <a:off x="7467600" y="950893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56314-D804-4606-8813-697D7919434C}"/>
              </a:ext>
            </a:extLst>
          </p:cNvPr>
          <p:cNvSpPr txBox="1"/>
          <p:nvPr/>
        </p:nvSpPr>
        <p:spPr>
          <a:xfrm>
            <a:off x="7467600" y="1192649"/>
            <a:ext cx="1426234" cy="116955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РАЗЛИКИ във Файлове от </a:t>
            </a:r>
            <a:r>
              <a:rPr lang="en-US" sz="1000" dirty="0"/>
              <a:t>WordPress Core</a:t>
            </a:r>
            <a:r>
              <a:rPr lang="bg-BG" sz="1000" dirty="0"/>
              <a:t>, спрямо това, което „Би трябвало да бъдат“/Състояние </a:t>
            </a:r>
            <a:r>
              <a:rPr lang="en-US" sz="1000" dirty="0"/>
              <a:t>“Known Good 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5A8E6-2F47-4E2B-8C27-749BE00ABB5B}"/>
              </a:ext>
            </a:extLst>
          </p:cNvPr>
          <p:cNvSpPr txBox="1"/>
          <p:nvPr/>
        </p:nvSpPr>
        <p:spPr>
          <a:xfrm>
            <a:off x="1066800" y="1642646"/>
            <a:ext cx="310662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3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Audit </a:t>
            </a:r>
            <a:r>
              <a:rPr lang="en-US" sz="1600" u="sng" dirty="0">
                <a:solidFill>
                  <a:srgbClr val="0000FF"/>
                </a:solidFill>
              </a:rPr>
              <a:t>Logs </a:t>
            </a:r>
            <a:r>
              <a:rPr lang="en-US" sz="1600" u="sng" dirty="0"/>
              <a:t>and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Malware</a:t>
            </a:r>
            <a:r>
              <a:rPr lang="en-US" sz="1600" u="sng" dirty="0">
                <a:solidFill>
                  <a:srgbClr val="0000FF"/>
                </a:solidFill>
              </a:rPr>
              <a:t> Scanner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FCE45-E870-4D8D-BF38-86368DE5AFB5}"/>
              </a:ext>
            </a:extLst>
          </p:cNvPr>
          <p:cNvSpPr txBox="1"/>
          <p:nvPr/>
        </p:nvSpPr>
        <p:spPr>
          <a:xfrm>
            <a:off x="1066800" y="1905000"/>
            <a:ext cx="1775935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Следи и Информира</a:t>
            </a:r>
            <a:r>
              <a:rPr lang="bg-BG" sz="1200" dirty="0"/>
              <a:t> за: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EB8B-D68F-4F78-8247-A0ABFF905292}"/>
              </a:ext>
            </a:extLst>
          </p:cNvPr>
          <p:cNvSpPr txBox="1"/>
          <p:nvPr/>
        </p:nvSpPr>
        <p:spPr>
          <a:xfrm>
            <a:off x="1066800" y="2113002"/>
            <a:ext cx="1775935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SUSPICIOUS Events (</a:t>
            </a:r>
            <a:r>
              <a:rPr lang="bg-BG" sz="1000" dirty="0"/>
              <a:t>СЪМНИТЕЛНИ Събития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MALICIOUS Code </a:t>
            </a:r>
            <a:r>
              <a:rPr lang="bg-BG" sz="1000" dirty="0"/>
              <a:t>(ЗЛОВРЕДЕН Код)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308D9-A8D7-4958-A465-921B6ADDC772}"/>
              </a:ext>
            </a:extLst>
          </p:cNvPr>
          <p:cNvSpPr txBox="1"/>
          <p:nvPr/>
        </p:nvSpPr>
        <p:spPr>
          <a:xfrm>
            <a:off x="5668211" y="2057400"/>
            <a:ext cx="16469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4. </a:t>
            </a:r>
            <a:r>
              <a:rPr lang="en-US" sz="1600" u="sng" dirty="0" err="1">
                <a:solidFill>
                  <a:srgbClr val="0000FF"/>
                </a:solidFill>
              </a:rPr>
              <a:t>Sucuri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Firewall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7BA2A-145C-49DF-8636-967EF4E9DCF4}"/>
              </a:ext>
            </a:extLst>
          </p:cNvPr>
          <p:cNvSpPr txBox="1"/>
          <p:nvPr/>
        </p:nvSpPr>
        <p:spPr>
          <a:xfrm>
            <a:off x="4876800" y="2313801"/>
            <a:ext cx="212942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Предоставя ни </a:t>
            </a:r>
            <a:r>
              <a:rPr lang="bg-BG" sz="1200" dirty="0">
                <a:solidFill>
                  <a:srgbClr val="FF6600"/>
                </a:solidFill>
              </a:rPr>
              <a:t>КОНТРОЛ</a:t>
            </a:r>
            <a:r>
              <a:rPr lang="bg-BG" sz="1200" dirty="0"/>
              <a:t> над: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42B7B-90B6-45C5-B6B3-C153D8E8709F}"/>
              </a:ext>
            </a:extLst>
          </p:cNvPr>
          <p:cNvSpPr txBox="1"/>
          <p:nvPr/>
        </p:nvSpPr>
        <p:spPr>
          <a:xfrm>
            <a:off x="4876800" y="2514600"/>
            <a:ext cx="3581401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Settings VISIBILITY </a:t>
            </a:r>
            <a:r>
              <a:rPr lang="bg-BG" sz="1000" dirty="0"/>
              <a:t>(ПОВЕРИТЕЛНОСТ на Настройките)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Audit LOGS </a:t>
            </a:r>
            <a:r>
              <a:rPr lang="bg-BG" sz="1000" dirty="0"/>
              <a:t>(ЖУРНАЛИЗАНЕ на Събития)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IP </a:t>
            </a:r>
            <a:r>
              <a:rPr lang="en-US" sz="1000" dirty="0" err="1"/>
              <a:t>Blackisting</a:t>
            </a:r>
            <a:r>
              <a:rPr lang="en-US" sz="1000" dirty="0"/>
              <a:t> (</a:t>
            </a:r>
            <a:r>
              <a:rPr lang="bg-BG" sz="1000" dirty="0"/>
              <a:t>Включване в „Черен списък“ с на </a:t>
            </a:r>
            <a:r>
              <a:rPr lang="en-US" sz="1000" dirty="0"/>
              <a:t>IP</a:t>
            </a:r>
            <a:r>
              <a:rPr lang="bg-BG" sz="1000" dirty="0"/>
              <a:t>-Адреси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Cache </a:t>
            </a:r>
            <a:r>
              <a:rPr lang="bg-BG" sz="1000" dirty="0"/>
              <a:t>(„Буфер“)</a:t>
            </a:r>
            <a:endParaRPr 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D7024-7F4B-44C3-AF86-657C17C19632}"/>
              </a:ext>
            </a:extLst>
          </p:cNvPr>
          <p:cNvSpPr txBox="1"/>
          <p:nvPr/>
        </p:nvSpPr>
        <p:spPr>
          <a:xfrm>
            <a:off x="729233" y="2920425"/>
            <a:ext cx="399516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u="sng" dirty="0"/>
              <a:t>5. Опции за </a:t>
            </a:r>
            <a:r>
              <a:rPr lang="bg-BG" sz="1600" u="sng" dirty="0">
                <a:solidFill>
                  <a:srgbClr val="FF0000"/>
                </a:solidFill>
              </a:rPr>
              <a:t>ЗАСИЛВАНЕ</a:t>
            </a:r>
            <a:r>
              <a:rPr lang="bg-BG" sz="1600" u="sng" dirty="0"/>
              <a:t> на </a:t>
            </a:r>
            <a:r>
              <a:rPr lang="bg-BG" sz="1600" u="sng" dirty="0">
                <a:solidFill>
                  <a:srgbClr val="0000FF"/>
                </a:solidFill>
              </a:rPr>
              <a:t>Информационната безопасност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BE25D-75BC-435C-8CE7-56A58E29A629}"/>
              </a:ext>
            </a:extLst>
          </p:cNvPr>
          <p:cNvSpPr txBox="1"/>
          <p:nvPr/>
        </p:nvSpPr>
        <p:spPr>
          <a:xfrm>
            <a:off x="762000" y="3427512"/>
            <a:ext cx="141679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  <a:r>
              <a:rPr lang="en-US" sz="1200" dirty="0">
                <a:solidFill>
                  <a:srgbClr val="FF6600"/>
                </a:solidFill>
              </a:rPr>
              <a:t> Hardening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E06-1CEF-42F5-8EB7-0A324E1CEEE5}"/>
              </a:ext>
            </a:extLst>
          </p:cNvPr>
          <p:cNvSpPr txBox="1"/>
          <p:nvPr/>
        </p:nvSpPr>
        <p:spPr>
          <a:xfrm>
            <a:off x="2057400" y="3483114"/>
            <a:ext cx="2213971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Комплекс от Опции за ЗАСИЛВАНЕ Информационната безопасност на Сайта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FD2003-32E2-4952-B2AD-EAFD89714EA3}"/>
              </a:ext>
            </a:extLst>
          </p:cNvPr>
          <p:cNvSpPr txBox="1"/>
          <p:nvPr/>
        </p:nvSpPr>
        <p:spPr>
          <a:xfrm>
            <a:off x="5845842" y="3166646"/>
            <a:ext cx="306955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6. </a:t>
            </a:r>
            <a:r>
              <a:rPr lang="bg-BG" sz="1600" u="sng" dirty="0">
                <a:solidFill>
                  <a:srgbClr val="FF0000"/>
                </a:solidFill>
              </a:rPr>
              <a:t>Неуспешни Опити</a:t>
            </a:r>
            <a:r>
              <a:rPr lang="bg-BG" sz="1600" u="sng" dirty="0"/>
              <a:t> за </a:t>
            </a:r>
            <a:r>
              <a:rPr lang="bg-BG" sz="1600" u="sng" dirty="0">
                <a:solidFill>
                  <a:srgbClr val="FF0000"/>
                </a:solidFill>
              </a:rPr>
              <a:t>Влизане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4C46F-E735-4E3B-8FEC-4B592F5A6373}"/>
              </a:ext>
            </a:extLst>
          </p:cNvPr>
          <p:cNvSpPr txBox="1"/>
          <p:nvPr/>
        </p:nvSpPr>
        <p:spPr>
          <a:xfrm>
            <a:off x="5871186" y="3429000"/>
            <a:ext cx="209223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Предоставя Информация  </a:t>
            </a:r>
            <a:r>
              <a:rPr lang="bg-BG" sz="1200" dirty="0"/>
              <a:t>за: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E8FD1-ED0F-429D-AB37-E5C92FFC0147}"/>
              </a:ext>
            </a:extLst>
          </p:cNvPr>
          <p:cNvSpPr txBox="1"/>
          <p:nvPr/>
        </p:nvSpPr>
        <p:spPr>
          <a:xfrm>
            <a:off x="5871185" y="3637002"/>
            <a:ext cx="2282215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НЕУСПЕШНИ Опити за Влизане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Успешни Опити за Влизане (</a:t>
            </a:r>
            <a:r>
              <a:rPr lang="en-US" sz="1000" dirty="0"/>
              <a:t>Logins</a:t>
            </a:r>
            <a:r>
              <a:rPr lang="bg-BG" sz="1000" dirty="0"/>
              <a:t>)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Online </a:t>
            </a:r>
            <a:r>
              <a:rPr lang="bg-BG" sz="1000" dirty="0"/>
              <a:t>Потребители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C2BF0-F5B5-411D-8201-B366BFF6C263}"/>
              </a:ext>
            </a:extLst>
          </p:cNvPr>
          <p:cNvSpPr txBox="1"/>
          <p:nvPr/>
        </p:nvSpPr>
        <p:spPr>
          <a:xfrm>
            <a:off x="2506500" y="4038600"/>
            <a:ext cx="16845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7. </a:t>
            </a:r>
            <a:r>
              <a:rPr lang="en-US" sz="1600" u="sng" dirty="0">
                <a:solidFill>
                  <a:srgbClr val="0000FF"/>
                </a:solidFill>
              </a:rPr>
              <a:t>Post-</a:t>
            </a:r>
            <a:r>
              <a:rPr lang="en-US" sz="1600" u="sng" dirty="0">
                <a:solidFill>
                  <a:srgbClr val="FF0000"/>
                </a:solidFill>
              </a:rPr>
              <a:t>Hack</a:t>
            </a:r>
            <a:r>
              <a:rPr lang="en-US" sz="1600" u="sng" dirty="0"/>
              <a:t> Tools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782596-4530-4774-86CB-536B0F4555CB}"/>
              </a:ext>
            </a:extLst>
          </p:cNvPr>
          <p:cNvSpPr txBox="1"/>
          <p:nvPr/>
        </p:nvSpPr>
        <p:spPr>
          <a:xfrm>
            <a:off x="2510430" y="4322802"/>
            <a:ext cx="1997944" cy="7386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</a:t>
            </a:r>
            <a:r>
              <a:rPr lang="bg-BG" sz="1200" dirty="0">
                <a:solidFill>
                  <a:srgbClr val="FF6600"/>
                </a:solidFill>
              </a:rPr>
              <a:t>Инструменти</a:t>
            </a:r>
            <a:r>
              <a:rPr lang="bg-BG" sz="1000" dirty="0"/>
              <a:t>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4BF1B4-2EE4-4B27-B510-286789A04A60}"/>
              </a:ext>
            </a:extLst>
          </p:cNvPr>
          <p:cNvSpPr txBox="1"/>
          <p:nvPr/>
        </p:nvSpPr>
        <p:spPr>
          <a:xfrm>
            <a:off x="5791200" y="4191000"/>
            <a:ext cx="159370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8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Security </a:t>
            </a:r>
            <a:r>
              <a:rPr lang="en-US" sz="1600" u="sng" dirty="0">
                <a:solidFill>
                  <a:srgbClr val="0000FF"/>
                </a:solidFill>
              </a:rPr>
              <a:t>Alerts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A8855-E11A-498B-9866-0887CBCB4646}"/>
              </a:ext>
            </a:extLst>
          </p:cNvPr>
          <p:cNvSpPr txBox="1"/>
          <p:nvPr/>
        </p:nvSpPr>
        <p:spPr>
          <a:xfrm>
            <a:off x="5181600" y="4495800"/>
            <a:ext cx="3399841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Настройки Уведомления относно Безопасността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5127E-1F93-46DE-BED2-65848609A20C}"/>
              </a:ext>
            </a:extLst>
          </p:cNvPr>
          <p:cNvSpPr txBox="1"/>
          <p:nvPr/>
        </p:nvSpPr>
        <p:spPr>
          <a:xfrm>
            <a:off x="5181600" y="4702314"/>
            <a:ext cx="1997944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Инструменти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2419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A1FB-927E-47FE-AB6A-2C3ACE7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7DD1-04C7-49CB-B9D3-7E564770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40F3-FA6D-4F95-9EBC-EF52E87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25.6.2019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97F0-B963-44F6-A0AE-FB278068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85047F7-8043-4ABE-959D-1AD2EA2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E7660E4-586F-4172-81E8-5586318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0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4</a:t>
            </a:fld>
            <a:r>
              <a:rPr lang="bg-BG" dirty="0"/>
              <a:t> от 30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30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</a:t>
            </a:r>
            <a:r>
              <a:rPr lang="bg-BG" sz="1400" dirty="0" err="1"/>
              <a:t>Сайте</a:t>
            </a:r>
            <a:endParaRPr lang="bg-BG" sz="1400" dirty="0"/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30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30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</a:t>
            </a:r>
            <a:r>
              <a:rPr lang="bg-BG" sz="800" dirty="0" err="1"/>
              <a:t>Агоритъм</a:t>
            </a:r>
            <a:r>
              <a:rPr lang="bg-BG" sz="800" dirty="0"/>
              <a:t>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8</a:t>
            </a:fld>
            <a:r>
              <a:rPr lang="bg-BG" dirty="0"/>
              <a:t> от 30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30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НЕ Е НУЖНО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ОТСЪСТВА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25.6.2019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12525</TotalTime>
  <Words>6298</Words>
  <Application>Microsoft Office PowerPoint</Application>
  <PresentationFormat>On-screen Show (4:3)</PresentationFormat>
  <Paragraphs>723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Пример:</vt:lpstr>
      <vt:lpstr>PowerPoint Presentation</vt:lpstr>
      <vt:lpstr>Входни Файлове в       :</vt:lpstr>
      <vt:lpstr>PowerPoint Presentation</vt:lpstr>
      <vt:lpstr>Информационна Безопасност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Velin Skenderov</cp:lastModifiedBy>
  <cp:revision>309</cp:revision>
  <dcterms:created xsi:type="dcterms:W3CDTF">2019-03-27T12:08:22Z</dcterms:created>
  <dcterms:modified xsi:type="dcterms:W3CDTF">2019-06-27T13:35:19Z</dcterms:modified>
</cp:coreProperties>
</file>